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18.xml" ContentType="application/vnd.openxmlformats-officedocument.presentationml.slideLayout+xml"/>
  <Default Extension="pict" ContentType="image/pi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3" r:id="rId1"/>
    <p:sldMasterId id="2147483685" r:id="rId2"/>
  </p:sldMasterIdLst>
  <p:notesMasterIdLst>
    <p:notesMasterId r:id="rId15"/>
  </p:notesMasterIdLst>
  <p:handoutMasterIdLst>
    <p:handoutMasterId r:id="rId16"/>
  </p:handoutMasterIdLst>
  <p:sldIdLst>
    <p:sldId id="283" r:id="rId3"/>
    <p:sldId id="280" r:id="rId4"/>
    <p:sldId id="279" r:id="rId5"/>
    <p:sldId id="278" r:id="rId6"/>
    <p:sldId id="267" r:id="rId7"/>
    <p:sldId id="277" r:id="rId8"/>
    <p:sldId id="268" r:id="rId9"/>
    <p:sldId id="270" r:id="rId10"/>
    <p:sldId id="276" r:id="rId11"/>
    <p:sldId id="272" r:id="rId12"/>
    <p:sldId id="274" r:id="rId13"/>
    <p:sldId id="28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D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823" autoAdjust="0"/>
  </p:normalViewPr>
  <p:slideViewPr>
    <p:cSldViewPr>
      <p:cViewPr>
        <p:scale>
          <a:sx n="90" d="100"/>
          <a:sy n="90" d="100"/>
        </p:scale>
        <p:origin x="-7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theme" Target="theme/theme1.xml"/><Relationship Id="rId4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88A92-44FD-44A5-813A-F8BDC1EBBF59}" type="datetimeFigureOut">
              <a:rPr lang="fr-FR" smtClean="0"/>
              <a:pPr/>
              <a:t>24/01/11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5F58-6F86-4A5C-BC77-EF7882F2332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ADFEB-ADC9-43A1-8992-3BDE7F799DF5}" type="datetimeFigureOut">
              <a:rPr lang="fr-FR" smtClean="0"/>
              <a:pPr/>
              <a:t>24/01/11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9F0B-90C7-46A4-AC3A-D66BE5C1C49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9F0B-90C7-46A4-AC3A-D66BE5C1C49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9F0B-90C7-46A4-AC3A-D66BE5C1C49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9F0B-90C7-46A4-AC3A-D66BE5C1C49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Image 2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Image 3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85287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14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14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8971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68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68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68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034" y="6525344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4" name="Image 3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8944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22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92906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162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9580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>
              <a:defRPr sz="1800">
                <a:solidFill>
                  <a:srgbClr val="003D8F"/>
                </a:solidFill>
                <a:latin typeface="Verdana" pitchFamily="34" charset="0"/>
              </a:defRPr>
            </a:lvl2pPr>
            <a:lvl3pPr>
              <a:defRPr sz="1800">
                <a:solidFill>
                  <a:srgbClr val="003D8F"/>
                </a:solidFill>
                <a:latin typeface="Verdana" pitchFamily="34" charset="0"/>
              </a:defRPr>
            </a:lvl3pPr>
            <a:lvl4pPr>
              <a:defRPr sz="1800">
                <a:solidFill>
                  <a:srgbClr val="003D8F"/>
                </a:solidFill>
                <a:latin typeface="Verdana" pitchFamily="34" charset="0"/>
              </a:defRPr>
            </a:lvl4pPr>
            <a:lvl5pPr>
              <a:defRPr sz="1800">
                <a:solidFill>
                  <a:srgbClr val="003D8F"/>
                </a:solidFill>
                <a:latin typeface="Verdan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Image 4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78617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Image 3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433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>
              <a:defRPr sz="1800">
                <a:solidFill>
                  <a:srgbClr val="003D8F"/>
                </a:solidFill>
                <a:latin typeface="Verdana" pitchFamily="34" charset="0"/>
              </a:defRPr>
            </a:lvl2pPr>
            <a:lvl3pPr>
              <a:defRPr sz="1800">
                <a:solidFill>
                  <a:srgbClr val="003D8F"/>
                </a:solidFill>
                <a:latin typeface="Verdana" pitchFamily="34" charset="0"/>
              </a:defRPr>
            </a:lvl3pPr>
            <a:lvl4pPr>
              <a:defRPr sz="1800">
                <a:solidFill>
                  <a:srgbClr val="003D8F"/>
                </a:solidFill>
                <a:latin typeface="Verdana" pitchFamily="34" charset="0"/>
              </a:defRPr>
            </a:lvl4pPr>
            <a:lvl5pPr>
              <a:defRPr sz="1800">
                <a:solidFill>
                  <a:srgbClr val="003D8F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433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>
              <a:defRPr sz="1800">
                <a:solidFill>
                  <a:srgbClr val="003D8F"/>
                </a:solidFill>
                <a:latin typeface="Verdana" pitchFamily="34" charset="0"/>
              </a:defRPr>
            </a:lvl2pPr>
            <a:lvl3pPr>
              <a:defRPr sz="1800">
                <a:solidFill>
                  <a:srgbClr val="003D8F"/>
                </a:solidFill>
                <a:latin typeface="Verdana" pitchFamily="34" charset="0"/>
              </a:defRPr>
            </a:lvl3pPr>
            <a:lvl4pPr>
              <a:defRPr sz="1800">
                <a:solidFill>
                  <a:srgbClr val="003D8F"/>
                </a:solidFill>
                <a:latin typeface="Verdana" pitchFamily="34" charset="0"/>
              </a:defRPr>
            </a:lvl4pPr>
            <a:lvl5pPr>
              <a:defRPr sz="1800">
                <a:solidFill>
                  <a:srgbClr val="003D8F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Image 5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D8F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>
              <a:defRPr sz="1800">
                <a:solidFill>
                  <a:srgbClr val="003D8F"/>
                </a:solidFill>
                <a:latin typeface="Verdana" pitchFamily="34" charset="0"/>
              </a:defRPr>
            </a:lvl2pPr>
            <a:lvl3pPr>
              <a:defRPr sz="1800">
                <a:solidFill>
                  <a:srgbClr val="003D8F"/>
                </a:solidFill>
                <a:latin typeface="Verdana" pitchFamily="34" charset="0"/>
              </a:defRPr>
            </a:lvl3pPr>
            <a:lvl4pPr>
              <a:defRPr sz="1800">
                <a:solidFill>
                  <a:srgbClr val="003D8F"/>
                </a:solidFill>
                <a:latin typeface="Verdana" pitchFamily="34" charset="0"/>
              </a:defRPr>
            </a:lvl4pPr>
            <a:lvl5pPr>
              <a:defRPr sz="1800">
                <a:solidFill>
                  <a:srgbClr val="003D8F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D8F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6863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D8F"/>
                </a:solidFill>
                <a:latin typeface="Verdana" pitchFamily="34" charset="0"/>
              </a:defRPr>
            </a:lvl1pPr>
            <a:lvl2pPr>
              <a:defRPr sz="1600">
                <a:solidFill>
                  <a:srgbClr val="003D8F"/>
                </a:solidFill>
                <a:latin typeface="Verdana" pitchFamily="34" charset="0"/>
              </a:defRPr>
            </a:lvl2pPr>
            <a:lvl3pPr>
              <a:defRPr sz="1600">
                <a:solidFill>
                  <a:srgbClr val="003D8F"/>
                </a:solidFill>
                <a:latin typeface="Verdana" pitchFamily="34" charset="0"/>
              </a:defRPr>
            </a:lvl3pPr>
            <a:lvl4pPr>
              <a:defRPr sz="1600">
                <a:solidFill>
                  <a:srgbClr val="003D8F"/>
                </a:solidFill>
                <a:latin typeface="Verdana" pitchFamily="34" charset="0"/>
              </a:defRPr>
            </a:lvl4pPr>
            <a:lvl5pPr>
              <a:defRPr sz="1600">
                <a:solidFill>
                  <a:srgbClr val="003D8F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Image 7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Image 3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7990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>
              <a:defRPr sz="1800">
                <a:solidFill>
                  <a:srgbClr val="003D8F"/>
                </a:solidFill>
                <a:latin typeface="Verdana" pitchFamily="34" charset="0"/>
              </a:defRPr>
            </a:lvl2pPr>
            <a:lvl3pPr>
              <a:defRPr sz="1800">
                <a:solidFill>
                  <a:srgbClr val="003D8F"/>
                </a:solidFill>
                <a:latin typeface="Verdana" pitchFamily="34" charset="0"/>
              </a:defRPr>
            </a:lvl3pPr>
            <a:lvl4pPr>
              <a:defRPr sz="1800">
                <a:solidFill>
                  <a:srgbClr val="003D8F"/>
                </a:solidFill>
                <a:latin typeface="Verdana" pitchFamily="34" charset="0"/>
              </a:defRPr>
            </a:lvl4pPr>
            <a:lvl5pPr>
              <a:defRPr sz="1800">
                <a:solidFill>
                  <a:srgbClr val="003D8F"/>
                </a:solidFill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94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Image 5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85762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3D8F"/>
                </a:solidFill>
                <a:latin typeface="Verdana" pitchFamily="34" charset="0"/>
              </a:defRPr>
            </a:lvl1pPr>
          </a:lstStyle>
          <a:p>
            <a:r>
              <a:rPr lang="fr-FR" dirty="0" smtClean="0"/>
              <a:t>Cliquez pour modifier le style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448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2436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8F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0034" y="6537671"/>
            <a:ext cx="486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4èmes R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encontres des Métiers du Voyage et du Tourisme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dirty="0" smtClean="0">
                <a:solidFill>
                  <a:srgbClr val="003D8F"/>
                </a:solidFill>
                <a:latin typeface="Verdana" pitchFamily="34" charset="0"/>
              </a:rPr>
              <a:t>22-26 janvier 2011 </a:t>
            </a:r>
            <a:r>
              <a:rPr lang="fr-FR" sz="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</a:rPr>
              <a:t>l </a:t>
            </a:r>
            <a:r>
              <a:rPr lang="fr-FR" sz="800" kern="1200" dirty="0" smtClean="0">
                <a:solidFill>
                  <a:srgbClr val="003D8F"/>
                </a:solidFill>
                <a:latin typeface="Verdana" pitchFamily="34" charset="0"/>
                <a:ea typeface="+mn-ea"/>
                <a:cs typeface="+mn-cs"/>
              </a:rPr>
              <a:t>Louxor</a:t>
            </a:r>
            <a:endParaRPr lang="fr-FR" sz="800" kern="1200" dirty="0">
              <a:solidFill>
                <a:srgbClr val="003D8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Image 5" descr="SNAV-LOGO-DE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6" Type="http://schemas.openxmlformats.org/officeDocument/2006/relationships/image" Target="../media/image2.jpeg"/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76117"/>
            <a:ext cx="9144000" cy="15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9525" y="6476997"/>
            <a:ext cx="64291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59770-97F4-4258-9D4E-5E0999D668B7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D8F"/>
                </a:solidFill>
                <a:effectLst/>
                <a:uLnTx/>
                <a:uFillTx/>
                <a:latin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3D8F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276117"/>
            <a:ext cx="9144000" cy="15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47625" y="6467472"/>
            <a:ext cx="64291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59770-97F4-4258-9D4E-5E0999D668B7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D8F"/>
                </a:solidFill>
                <a:effectLst/>
                <a:uLnTx/>
                <a:uFillTx/>
                <a:latin typeface="Verdan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3D8F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Image 7" descr="SNAV-LOGO-DEF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3995" y="5800862"/>
            <a:ext cx="2430647" cy="5853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NO%20NAME:Doc1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5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3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874713" y="167640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noProof="0" dirty="0" smtClean="0">
                <a:ln>
                  <a:noFill/>
                </a:ln>
                <a:solidFill>
                  <a:srgbClr val="003D8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Le Baromètre </a:t>
            </a:r>
            <a:br>
              <a:rPr kumimoji="0" lang="fr-FR" sz="3200" b="1" i="0" u="none" strike="noStrike" kern="1200" cap="all" spc="0" normalizeH="0" noProof="0" dirty="0" smtClean="0">
                <a:ln>
                  <a:noFill/>
                </a:ln>
                <a:solidFill>
                  <a:srgbClr val="003D8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fr-FR" sz="3200" b="1" i="0" u="none" strike="noStrike" kern="1200" cap="all" spc="0" normalizeH="0" noProof="0" dirty="0" smtClean="0">
                <a:ln>
                  <a:noFill/>
                </a:ln>
                <a:solidFill>
                  <a:srgbClr val="003D8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SNAV / Atout France</a:t>
            </a:r>
            <a:endParaRPr kumimoji="0" lang="fr-FR" sz="3200" b="1" i="0" u="none" strike="noStrike" kern="1200" cap="all" spc="0" normalizeH="0" noProof="0" dirty="0">
              <a:ln>
                <a:noFill/>
              </a:ln>
              <a:solidFill>
                <a:srgbClr val="003D8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19944" y="2743200"/>
            <a:ext cx="6796336" cy="10549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   4èmes Rencontres des Métiers du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Voyage et du Tourisme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914400" y="4267200"/>
            <a:ext cx="6477000" cy="1371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</a:rPr>
              <a:t>Christian Delom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2000" b="1" i="1" dirty="0" smtClean="0">
                <a:latin typeface="Verdana" pitchFamily="34" charset="0"/>
              </a:rPr>
              <a:t>Directeur de la Stratégie, de l’Observation et des Nouvelles Technologies</a:t>
            </a:r>
            <a:endParaRPr kumimoji="0" lang="fr-FR" sz="2000" b="1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sz="2400" dirty="0" smtClean="0"/>
              <a:t>Durée du séjour selon le pays de destination pour les départs 2010 en passagers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817215"/>
            <a:ext cx="9010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sz="2400" dirty="0" smtClean="0"/>
              <a:t>Part des prestations à la carte dans le volume d’affaires total hors billetterie selon le pays</a:t>
            </a:r>
            <a:br>
              <a:rPr lang="fr-FR" sz="2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" y="826740"/>
            <a:ext cx="8972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640960" cy="4392488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fr-FR" dirty="0" smtClean="0"/>
              <a:t>Une fréquence de restitution bimensuelle à compter de mars 2011 indiquant les tendances d’évolution par rapport aux mêmes mois de l’année précédente (de janvier-février 2010 à janvier-février 2011 pour la restitution de mars 2011)</a:t>
            </a:r>
          </a:p>
          <a:p>
            <a:pPr algn="just">
              <a:buFont typeface="Wingdings" pitchFamily="2" charset="2"/>
              <a:buChar char="§"/>
            </a:pPr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 Un engagement contracté sur 3 ans pour l’exploitation du baromètre SNAV-ATOUT France</a:t>
            </a:r>
          </a:p>
          <a:p>
            <a:pPr algn="just">
              <a:buFont typeface="Wingdings" pitchFamily="2" charset="2"/>
              <a:buChar char="§"/>
            </a:pPr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Une nécessaire montée en régime de la plate-forme en ligne pour consolider les résultats des extractions </a:t>
            </a:r>
            <a:r>
              <a:rPr lang="fr-FR" dirty="0" err="1" smtClean="0"/>
              <a:t>Gestour</a:t>
            </a:r>
            <a:r>
              <a:rPr lang="fr-FR" dirty="0" smtClean="0"/>
              <a:t>, notamment en ce qui concerne les distributeurs indépendants</a:t>
            </a:r>
          </a:p>
          <a:p>
            <a:pPr algn="just">
              <a:buFont typeface="Wingdings" pitchFamily="2" charset="2"/>
              <a:buChar char="§"/>
            </a:pPr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Continuer à mobiliser les agences utilisant la solution </a:t>
            </a:r>
            <a:r>
              <a:rPr lang="fr-FR" dirty="0" err="1" smtClean="0"/>
              <a:t>Gestour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Gestour_logo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181600"/>
            <a:ext cx="1800200" cy="4550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495300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avec la participation de  </a:t>
            </a:r>
            <a:endParaRPr lang="fr-FR" sz="11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026159" y="5715000"/>
          <a:ext cx="1384041" cy="762000"/>
        </p:xfrm>
        <a:graphic>
          <a:graphicData uri="http://schemas.openxmlformats.org/presentationml/2006/ole">
            <p:oleObj spid="_x0000_s48130" name="Document" r:id="rId4" imgW="1130300" imgH="622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3543312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fr-FR" sz="1500" dirty="0" smtClean="0"/>
              <a:t>Un socle d’observation provenant d’extractions bimensuelles opérées par Perez Informatique à partir d’un échantillon de distributeurs consentants équipés du logiciel de gestion </a:t>
            </a:r>
            <a:r>
              <a:rPr lang="fr-FR" sz="1500" dirty="0" err="1" smtClean="0"/>
              <a:t>Gestour</a:t>
            </a:r>
            <a:endParaRPr lang="fr-FR" sz="1500" dirty="0" smtClean="0"/>
          </a:p>
          <a:p>
            <a:pPr algn="just">
              <a:buFont typeface="Wingdings" pitchFamily="2" charset="2"/>
              <a:buChar char="§"/>
              <a:defRPr/>
            </a:pPr>
            <a:r>
              <a:rPr lang="fr-FR" sz="1500" dirty="0" smtClean="0"/>
              <a:t>Des compléments apportés par les réponses déclaratives sur la plate-forme en ligne Atout France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fr-FR" sz="1500" dirty="0" smtClean="0"/>
              <a:t>Une extrapolation des résultats à la population des distributeurs de voyages garantis par l’APS sur la base des données de volume d’affaires annuel par licence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1500" dirty="0" smtClean="0"/>
              <a:t>Une logique d’extrapolation différenciant distributeurs indépendants, réseaux volontaires, réseaux intégrés, grande distribution et opérateurs on-line et segmentant les points de vente entre Ile-de-France, zone </a:t>
            </a:r>
            <a:r>
              <a:rPr lang="fr-FR" sz="1500" dirty="0" err="1" smtClean="0"/>
              <a:t>Sud-Est</a:t>
            </a:r>
            <a:r>
              <a:rPr lang="fr-FR" sz="1500" dirty="0" smtClean="0"/>
              <a:t> et reste du territoire métropolitain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fr-FR" sz="1500" dirty="0" smtClean="0"/>
              <a:t>Une restitution en termes de réservations et de départs mensuels par pays ou zone de destination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fr-FR" sz="1500" dirty="0" smtClean="0"/>
              <a:t>Une mesure en nombre de passagers et en volume d’affaires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fr-FR" sz="1500" dirty="0" smtClean="0"/>
              <a:t>Une analyse possible à partir de l’extraction </a:t>
            </a:r>
            <a:r>
              <a:rPr lang="fr-FR" sz="1500" dirty="0" err="1" smtClean="0"/>
              <a:t>Gestour</a:t>
            </a:r>
            <a:r>
              <a:rPr lang="fr-FR" sz="1500" dirty="0" smtClean="0"/>
              <a:t> en termes de délai de réservation, de durée de séjour et de type de prestation (billetterie, forfait, à la carte)</a:t>
            </a:r>
          </a:p>
          <a:p>
            <a:endParaRPr lang="fr-FR" sz="1500" dirty="0" smtClean="0"/>
          </a:p>
          <a:p>
            <a:pPr lvl="7" algn="just">
              <a:buNone/>
              <a:defRPr/>
            </a:pPr>
            <a:endParaRPr lang="fr-FR" sz="1700" dirty="0" smtClean="0"/>
          </a:p>
        </p:txBody>
      </p:sp>
      <p:pic>
        <p:nvPicPr>
          <p:cNvPr id="6" name="Image 5" descr="Gestour_logo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5257800"/>
            <a:ext cx="1800200" cy="4550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86200" y="487680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avec la participation de  </a:t>
            </a:r>
            <a:endParaRPr lang="fr-FR" sz="11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962400" y="5791200"/>
          <a:ext cx="1384041" cy="762000"/>
        </p:xfrm>
        <a:graphic>
          <a:graphicData uri="http://schemas.openxmlformats.org/presentationml/2006/ole">
            <p:oleObj spid="_x0000_s46082" name="Document" r:id="rId4" imgW="1130300" imgH="6223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fr-FR" sz="2000" dirty="0" smtClean="0"/>
              <a:t>Evolution de 2009 à 2010 des réservations en volume d’affaires et passagers hors billetterie par zone de destination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362" y="908720"/>
            <a:ext cx="9613890" cy="48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fr-FR" sz="2000" dirty="0" smtClean="0"/>
              <a:t>Evolution de 2009 à 2010 des réservations en volume d’affaires et passagers hors billetterie (10 premières destinations)</a:t>
            </a:r>
            <a:endParaRPr lang="fr-F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828675"/>
            <a:ext cx="9105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sz="2400" dirty="0" smtClean="0"/>
              <a:t>Saisonnalité du volume d’affaires en k Euros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1055" r="9528"/>
          <a:stretch>
            <a:fillRect/>
          </a:stretch>
        </p:blipFill>
        <p:spPr bwMode="auto">
          <a:xfrm>
            <a:off x="899592" y="627063"/>
            <a:ext cx="748883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331640" y="4283804"/>
            <a:ext cx="4428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Tendance annuelle réservations en VA : +2.8%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sz="2400" dirty="0" smtClean="0"/>
              <a:t>Profil saisonnier des départs en 2010</a:t>
            </a:r>
            <a:endParaRPr lang="fr-F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3348"/>
          <a:stretch>
            <a:fillRect/>
          </a:stretch>
        </p:blipFill>
        <p:spPr bwMode="auto">
          <a:xfrm>
            <a:off x="611560" y="404664"/>
            <a:ext cx="396996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14353"/>
          <a:stretch>
            <a:fillRect/>
          </a:stretch>
        </p:blipFill>
        <p:spPr bwMode="auto">
          <a:xfrm>
            <a:off x="5220072" y="404664"/>
            <a:ext cx="392392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l="13348"/>
          <a:stretch>
            <a:fillRect/>
          </a:stretch>
        </p:blipFill>
        <p:spPr bwMode="auto">
          <a:xfrm>
            <a:off x="611560" y="3052539"/>
            <a:ext cx="396996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 l="12782"/>
          <a:stretch>
            <a:fillRect/>
          </a:stretch>
        </p:blipFill>
        <p:spPr bwMode="auto">
          <a:xfrm>
            <a:off x="5148064" y="3052539"/>
            <a:ext cx="3995936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754" y="-27384"/>
            <a:ext cx="8229600" cy="1143000"/>
          </a:xfrm>
        </p:spPr>
        <p:txBody>
          <a:bodyPr/>
          <a:lstStyle/>
          <a:p>
            <a:r>
              <a:rPr lang="fr-FR" sz="2400" dirty="0" smtClean="0"/>
              <a:t>Délais de réservation en 2010 selon le mois</a:t>
            </a:r>
            <a:br>
              <a:rPr lang="fr-FR" sz="2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42925"/>
            <a:ext cx="9001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5145757"/>
            <a:ext cx="5514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fr-FR" sz="2400" dirty="0" smtClean="0"/>
              <a:t>Délais de réservation selon la zone en 2010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542925"/>
            <a:ext cx="8963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5145757"/>
            <a:ext cx="5514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24000"/>
            <a:ext cx="4486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38275"/>
            <a:ext cx="4248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412</Words>
  <Application>Microsoft Macintosh PowerPoint</Application>
  <PresentationFormat>Présentation à l'écran (4:3)</PresentationFormat>
  <Paragraphs>34</Paragraphs>
  <Slides>12</Slides>
  <Notes>3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2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4_Thème Office</vt:lpstr>
      <vt:lpstr>2_Thème Office</vt:lpstr>
      <vt:lpstr>NO NAME:Doc1.doc!OLE_LINK1</vt:lpstr>
      <vt:lpstr>???</vt:lpstr>
      <vt:lpstr>Diapositive 1</vt:lpstr>
      <vt:lpstr>Méthodologie</vt:lpstr>
      <vt:lpstr>Evolution de 2009 à 2010 des réservations en volume d’affaires et passagers hors billetterie par zone de destination</vt:lpstr>
      <vt:lpstr>Evolution de 2009 à 2010 des réservations en volume d’affaires et passagers hors billetterie (10 premières destinations)</vt:lpstr>
      <vt:lpstr>Saisonnalité du volume d’affaires en k Euros </vt:lpstr>
      <vt:lpstr>Profil saisonnier des départs en 2010</vt:lpstr>
      <vt:lpstr>Délais de réservation en 2010 selon le mois  </vt:lpstr>
      <vt:lpstr>Délais de réservation selon la zone en 2010 </vt:lpstr>
      <vt:lpstr>Diapositive 9</vt:lpstr>
      <vt:lpstr>Durée du séjour selon le pays de destination pour les départs 2010 en passagers  </vt:lpstr>
      <vt:lpstr>Part des prestations à la carte dans le volume d’affaires total hors billetterie selon le pays  </vt:lpstr>
      <vt:lpstr>Perspectives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claudine.barbier</dc:creator>
  <cp:lastModifiedBy>Christian Delom</cp:lastModifiedBy>
  <cp:revision>96</cp:revision>
  <dcterms:created xsi:type="dcterms:W3CDTF">2011-01-24T16:47:06Z</dcterms:created>
  <dcterms:modified xsi:type="dcterms:W3CDTF">2011-01-24T16:47:40Z</dcterms:modified>
</cp:coreProperties>
</file>