
<file path=[Content_Types].xml><?xml version="1.0" encoding="utf-8"?>
<Types xmlns="http://schemas.openxmlformats.org/package/2006/content-types">
  <Override PartName="/ppt/theme/themeOverride12.xml" ContentType="application/vnd.openxmlformats-officedocument.themeOverr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theme/themeOverride5.xml" ContentType="application/vnd.openxmlformats-officedocument.themeOverride+xml"/>
  <Override PartName="/ppt/theme/themeOverride10.xml" ContentType="application/vnd.openxmlformats-officedocument.themeOverr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Override3.xml" ContentType="application/vnd.openxmlformats-officedocument.themeOverride+xml"/>
  <Override PartName="/ppt/charts/chart17.xml" ContentType="application/vnd.openxmlformats-officedocument.drawingml.char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theme/themeOverride1.xml" ContentType="application/vnd.openxmlformats-officedocument.themeOverride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charts/chart7.xml" ContentType="application/vnd.openxmlformats-officedocument.drawingml.chart+xml"/>
  <Override PartName="/ppt/theme/themeOverride17.xml" ContentType="application/vnd.openxmlformats-officedocument.themeOverride+xml"/>
  <Override PartName="/ppt/charts/chart3.xml" ContentType="application/vnd.openxmlformats-officedocument.drawingml.chart+xml"/>
  <Override PartName="/ppt/charts/chart5.xml" ContentType="application/vnd.openxmlformats-officedocument.drawingml.chart+xml"/>
  <Override PartName="/ppt/theme/themeOverride15.xml" ContentType="application/vnd.openxmlformats-officedocument.themeOverride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theme/themeOverride13.xml" ContentType="application/vnd.openxmlformats-officedocument.themeOverride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heme/theme4.xml" ContentType="application/vnd.openxmlformats-officedocument.theme+xml"/>
  <Override PartName="/ppt/theme/themeOverride8.xml" ContentType="application/vnd.openxmlformats-officedocument.themeOverride+xml"/>
  <Override PartName="/ppt/theme/themeOverride11.xml" ContentType="application/vnd.openxmlformats-officedocument.themeOverr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theme/themeOverride6.xml" ContentType="application/vnd.openxmlformats-officedocument.themeOverride+xml"/>
  <Override PartName="/ppt/charts/chart18.xml" ContentType="application/vnd.openxmlformats-officedocument.drawingml.chart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  <Default Extension="emf" ContentType="image/x-emf"/>
  <Override PartName="/ppt/theme/themeOverride4.xml" ContentType="application/vnd.openxmlformats-officedocument.themeOverride+xml"/>
  <Override PartName="/ppt/charts/chart16.xml" ContentType="application/vnd.openxmlformats-officedocument.drawingml.char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Override2.xml" ContentType="application/vnd.openxmlformats-officedocument.themeOverride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charts/chart8.xml" ContentType="application/vnd.openxmlformats-officedocument.drawingml.chart+xml"/>
  <Override PartName="/ppt/charts/chart12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10.xml" ContentType="application/vnd.openxmlformats-officedocument.drawingml.chart+xml"/>
  <Override PartName="/ppt/theme/themeOverride18.xml" ContentType="application/vnd.openxmlformats-officedocument.themeOverride+xml"/>
  <Override PartName="/ppt/charts/chart4.xml" ContentType="application/vnd.openxmlformats-officedocument.drawingml.chart+xml"/>
  <Override PartName="/ppt/theme/themeOverride16.xml" ContentType="application/vnd.openxmlformats-officedocument.themeOverride+xml"/>
  <Override PartName="/ppt/slides/slide8.xml" ContentType="application/vnd.openxmlformats-officedocument.presentationml.slide+xml"/>
  <Override PartName="/ppt/handoutMasters/handoutMaster1.xml" ContentType="application/vnd.openxmlformats-officedocument.presentationml.handoutMaster+xml"/>
  <Override PartName="/ppt/charts/chart2.xml" ContentType="application/vnd.openxmlformats-officedocument.drawingml.chart+xml"/>
  <Override PartName="/ppt/theme/themeOverride9.xml" ContentType="application/vnd.openxmlformats-officedocument.themeOverride+xml"/>
  <Override PartName="/ppt/theme/themeOverride14.xml" ContentType="application/vnd.openxmlformats-officedocument.themeOverride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heme/themeOverride7.xml" ContentType="application/vnd.openxmlformats-officedocument.themeOverr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3" r:id="rId2"/>
  </p:sldMasterIdLst>
  <p:notesMasterIdLst>
    <p:notesMasterId r:id="rId29"/>
  </p:notesMasterIdLst>
  <p:handoutMasterIdLst>
    <p:handoutMasterId r:id="rId30"/>
  </p:handoutMasterIdLst>
  <p:sldIdLst>
    <p:sldId id="528" r:id="rId3"/>
    <p:sldId id="502" r:id="rId4"/>
    <p:sldId id="503" r:id="rId5"/>
    <p:sldId id="504" r:id="rId6"/>
    <p:sldId id="505" r:id="rId7"/>
    <p:sldId id="506" r:id="rId8"/>
    <p:sldId id="507" r:id="rId9"/>
    <p:sldId id="508" r:id="rId10"/>
    <p:sldId id="509" r:id="rId11"/>
    <p:sldId id="510" r:id="rId12"/>
    <p:sldId id="511" r:id="rId13"/>
    <p:sldId id="512" r:id="rId14"/>
    <p:sldId id="513" r:id="rId15"/>
    <p:sldId id="514" r:id="rId16"/>
    <p:sldId id="515" r:id="rId17"/>
    <p:sldId id="516" r:id="rId18"/>
    <p:sldId id="517" r:id="rId19"/>
    <p:sldId id="518" r:id="rId20"/>
    <p:sldId id="519" r:id="rId21"/>
    <p:sldId id="520" r:id="rId22"/>
    <p:sldId id="521" r:id="rId23"/>
    <p:sldId id="522" r:id="rId24"/>
    <p:sldId id="523" r:id="rId25"/>
    <p:sldId id="524" r:id="rId26"/>
    <p:sldId id="525" r:id="rId27"/>
    <p:sldId id="526" r:id="rId28"/>
  </p:sldIdLst>
  <p:sldSz cx="9144000" cy="6858000" type="screen4x3"/>
  <p:notesSz cx="6797675" cy="987266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FF"/>
    <a:srgbClr val="007DBA"/>
    <a:srgbClr val="DDDDDD"/>
    <a:srgbClr val="DAA752"/>
    <a:srgbClr val="FFFFCC"/>
    <a:srgbClr val="BC5908"/>
    <a:srgbClr val="DAAD08"/>
    <a:srgbClr val="820000"/>
    <a:srgbClr val="EA0000"/>
    <a:srgbClr val="003192"/>
  </p:clrMru>
</p:presentationPr>
</file>

<file path=ppt/tableStyles.xml><?xml version="1.0" encoding="utf-8"?>
<a:tblStyleLst xmlns:a="http://schemas.openxmlformats.org/drawingml/2006/main" def="{5C22544A-7EE6-4342-B048-85BDC9FD1C3A}">
  <a:tblStyle styleId="{3B4B98B0-60AC-42C2-AFA5-B58CD77FA1E5}" styleName="Style léger 1 - Accentuation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E3FDE45-AF77-4B5C-9715-49D594BDF05E}" styleName="Style léger 1 - Accentuation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C083E6E3-FA7D-4D7B-A595-EF9225AFEA82}" styleName="Style léger 1 - Accentuation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5FD0F851-EC5A-4D38-B0AD-8093EC10F338}" styleName="Style léger 1 - Accentuation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FABFCF23-3B69-468F-B69F-88F6DE6A72F2}" styleName="Style moyen 1 - Accentuation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68D230F3-CF80-4859-8CE7-A43EE81993B5}" styleName="Style léger 1 - Accentuation 6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2D5ABB26-0587-4C30-8999-92F81FD0307C}" styleName="Aucun style, aucune grille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202B0CA-FC54-4496-8BCA-5EF66A818D29}" styleName="Style foncé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708" autoAdjust="0"/>
    <p:restoredTop sz="96113" autoAdjust="0"/>
  </p:normalViewPr>
  <p:slideViewPr>
    <p:cSldViewPr>
      <p:cViewPr>
        <p:scale>
          <a:sx n="100" d="100"/>
          <a:sy n="100" d="100"/>
        </p:scale>
        <p:origin x="-2142" y="-3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9" d="100"/>
          <a:sy n="79" d="100"/>
        </p:scale>
        <p:origin x="-3378" y="-90"/>
      </p:cViewPr>
      <p:guideLst>
        <p:guide orient="horz" pos="3109"/>
        <p:guide pos="214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_02_2012_01.xlsx" TargetMode="External"/><Relationship Id="rId1" Type="http://schemas.openxmlformats.org/officeDocument/2006/relationships/themeOverride" Target="../theme/themeOverride1.xm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_02_2012_02.xlsx" TargetMode="External"/><Relationship Id="rId1" Type="http://schemas.openxmlformats.org/officeDocument/2006/relationships/themeOverride" Target="../theme/themeOverride10.xml"/></Relationships>
</file>

<file path=ppt/charts/_rels/chart11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_02_2012_02.xlsx" TargetMode="External"/><Relationship Id="rId1" Type="http://schemas.openxmlformats.org/officeDocument/2006/relationships/themeOverride" Target="../theme/themeOverride11.xml"/></Relationships>
</file>

<file path=ppt/charts/_rels/chart12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_02_2012_02.xlsx" TargetMode="External"/><Relationship Id="rId1" Type="http://schemas.openxmlformats.org/officeDocument/2006/relationships/themeOverride" Target="../theme/themeOverride12.xml"/></Relationships>
</file>

<file path=ppt/charts/_rels/chart13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0_02_2012_03.xlsx" TargetMode="External"/><Relationship Id="rId1" Type="http://schemas.openxmlformats.org/officeDocument/2006/relationships/themeOverride" Target="../theme/themeOverride13.xml"/></Relationships>
</file>

<file path=ppt/charts/_rels/chart14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0_02_2012_03.xlsx" TargetMode="External"/><Relationship Id="rId1" Type="http://schemas.openxmlformats.org/officeDocument/2006/relationships/themeOverride" Target="../theme/themeOverride14.xml"/></Relationships>
</file>

<file path=ppt/charts/_rels/chart15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0_02_2012_03.xlsx" TargetMode="External"/><Relationship Id="rId1" Type="http://schemas.openxmlformats.org/officeDocument/2006/relationships/themeOverride" Target="../theme/themeOverride15.xml"/></Relationships>
</file>

<file path=ppt/charts/_rels/chart16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0_02_2012_03.xlsx" TargetMode="External"/><Relationship Id="rId1" Type="http://schemas.openxmlformats.org/officeDocument/2006/relationships/themeOverride" Target="../theme/themeOverride16.xml"/></Relationships>
</file>

<file path=ppt/charts/_rels/chart17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0_02_2012_03.xlsx" TargetMode="External"/><Relationship Id="rId1" Type="http://schemas.openxmlformats.org/officeDocument/2006/relationships/themeOverride" Target="../theme/themeOverride17.xml"/></Relationships>
</file>

<file path=ppt/charts/_rels/chart18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0_02_2012_03.xlsx" TargetMode="External"/><Relationship Id="rId1" Type="http://schemas.openxmlformats.org/officeDocument/2006/relationships/themeOverride" Target="../theme/themeOverride18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_02_2012_01.xlsx" TargetMode="External"/><Relationship Id="rId1" Type="http://schemas.openxmlformats.org/officeDocument/2006/relationships/themeOverride" Target="../theme/themeOverrid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_02_2012_01.xlsx" TargetMode="External"/><Relationship Id="rId1" Type="http://schemas.openxmlformats.org/officeDocument/2006/relationships/themeOverride" Target="../theme/themeOverride3.xm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_02_2012_01.xlsx" TargetMode="External"/><Relationship Id="rId1" Type="http://schemas.openxmlformats.org/officeDocument/2006/relationships/themeOverride" Target="../theme/themeOverride4.xm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_02_2012_01.xlsx" TargetMode="External"/><Relationship Id="rId1" Type="http://schemas.openxmlformats.org/officeDocument/2006/relationships/themeOverride" Target="../theme/themeOverride5.xml"/></Relationships>
</file>

<file path=ppt/charts/_rels/chart6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_02_2012_01.xlsx" TargetMode="External"/><Relationship Id="rId1" Type="http://schemas.openxmlformats.org/officeDocument/2006/relationships/themeOverride" Target="../theme/themeOverride6.xml"/></Relationships>
</file>

<file path=ppt/charts/_rels/chart7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_02_2012_02.xlsx" TargetMode="External"/><Relationship Id="rId1" Type="http://schemas.openxmlformats.org/officeDocument/2006/relationships/themeOverride" Target="../theme/themeOverride7.xml"/></Relationships>
</file>

<file path=ppt/charts/_rels/chart8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_02_2012_02.xlsx" TargetMode="External"/><Relationship Id="rId1" Type="http://schemas.openxmlformats.org/officeDocument/2006/relationships/themeOverride" Target="../theme/themeOverride8.xml"/></Relationships>
</file>

<file path=ppt/charts/_rels/chart9.xml.rels><?xml version="1.0" encoding="UTF-8" standalone="yes"?>
<Relationships xmlns="http://schemas.openxmlformats.org/package/2006/relationships"><Relationship Id="rId2" Type="http://schemas.openxmlformats.org/officeDocument/2006/relationships/oleObject" Target="file:///J:\distribution_de_voyages\2015_01\rapport_02_2012_02.xlsx" TargetMode="External"/><Relationship Id="rId1" Type="http://schemas.openxmlformats.org/officeDocument/2006/relationships/themeOverride" Target="../theme/themeOverrid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4654256522937834E-2"/>
          <c:y val="0.11864390546644457"/>
          <c:w val="0.90494586239826769"/>
          <c:h val="0.85006491745739265"/>
        </c:manualLayout>
      </c:layout>
      <c:barChart>
        <c:barDir val="col"/>
        <c:grouping val="clustered"/>
        <c:ser>
          <c:idx val="0"/>
          <c:order val="0"/>
          <c:tx>
            <c:strRef>
              <c:f>'slide01-02 F'!$U$11</c:f>
              <c:strCache>
                <c:ptCount val="1"/>
                <c:pt idx="0">
                  <c:v>Nb passagers</c:v>
                </c:pt>
              </c:strCache>
            </c:strRef>
          </c:tx>
          <c:spPr>
            <a:solidFill>
              <a:srgbClr val="FF0066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2400000"/>
              </a:lightRig>
            </a:scene3d>
            <a:sp3d>
              <a:bevelT w="165100" prst="coolSlant"/>
            </a:sp3d>
          </c:spPr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fr-FR"/>
                </a:p>
              </c:txPr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fr-FR"/>
                </a:p>
              </c:txPr>
            </c:dLbl>
            <c:dLbl>
              <c:idx val="2"/>
              <c:numFmt formatCode="0.0%" sourceLinked="0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fr-FR"/>
                </a:p>
              </c:txPr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fr-FR"/>
                </a:p>
              </c:txPr>
            </c:dLbl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'slide01-02 F'!$T$13:$T$16</c:f>
              <c:strCache>
                <c:ptCount val="4"/>
                <c:pt idx="0">
                  <c:v>FRANCE
METROPOLITAINE</c:v>
                </c:pt>
                <c:pt idx="1">
                  <c:v>ANTILLES FRANCAISES</c:v>
                </c:pt>
                <c:pt idx="2">
                  <c:v>REUNION</c:v>
                </c:pt>
                <c:pt idx="3">
                  <c:v>POLYNESIE FRANCAISE</c:v>
                </c:pt>
              </c:strCache>
            </c:strRef>
          </c:cat>
          <c:val>
            <c:numRef>
              <c:f>'slide01-02 F'!$U$13:$U$16</c:f>
              <c:numCache>
                <c:formatCode>0%</c:formatCode>
                <c:ptCount val="4"/>
                <c:pt idx="0">
                  <c:v>-6.3925274384998093E-2</c:v>
                </c:pt>
                <c:pt idx="1">
                  <c:v>-2.842591828742819E-2</c:v>
                </c:pt>
                <c:pt idx="2">
                  <c:v>3.7431065965922278E-3</c:v>
                </c:pt>
                <c:pt idx="3">
                  <c:v>-0.3008092997611263</c:v>
                </c:pt>
              </c:numCache>
            </c:numRef>
          </c:val>
        </c:ser>
        <c:ser>
          <c:idx val="1"/>
          <c:order val="1"/>
          <c:tx>
            <c:strRef>
              <c:f>'slide01-02 F'!$V$11</c:f>
              <c:strCache>
                <c:ptCount val="1"/>
                <c:pt idx="0">
                  <c:v>Volume d'affaires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2400000"/>
              </a:lightRig>
            </a:scene3d>
            <a:sp3d>
              <a:bevelT w="165100" prst="coolSlant"/>
            </a:sp3d>
          </c:spPr>
          <c:dLbls>
            <c:dLbl>
              <c:idx val="0"/>
              <c:numFmt formatCode="0%" sourceLinked="0"/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fr-FR"/>
                </a:p>
              </c:txPr>
            </c:dLbl>
            <c:dLbl>
              <c:idx val="1"/>
              <c:spPr/>
              <c:txPr>
                <a:bodyPr/>
                <a:lstStyle/>
                <a:p>
                  <a:pPr>
                    <a:defRPr>
                      <a:solidFill>
                        <a:schemeClr val="tx1"/>
                      </a:solidFill>
                    </a:defRPr>
                  </a:pPr>
                  <a:endParaRPr lang="fr-FR"/>
                </a:p>
              </c:txPr>
            </c:dLbl>
            <c:txPr>
              <a:bodyPr/>
              <a:lstStyle/>
              <a:p>
                <a:pPr>
                  <a:defRPr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'slide01-02 F'!$T$13:$T$16</c:f>
              <c:strCache>
                <c:ptCount val="4"/>
                <c:pt idx="0">
                  <c:v>FRANCE
METROPOLITAINE</c:v>
                </c:pt>
                <c:pt idx="1">
                  <c:v>ANTILLES FRANCAISES</c:v>
                </c:pt>
                <c:pt idx="2">
                  <c:v>REUNION</c:v>
                </c:pt>
                <c:pt idx="3">
                  <c:v>POLYNESIE FRANCAISE</c:v>
                </c:pt>
              </c:strCache>
            </c:strRef>
          </c:cat>
          <c:val>
            <c:numRef>
              <c:f>'slide01-02 F'!$V$13:$V$16</c:f>
              <c:numCache>
                <c:formatCode>0%</c:formatCode>
                <c:ptCount val="4"/>
                <c:pt idx="0">
                  <c:v>-0.11423975557028765</c:v>
                </c:pt>
                <c:pt idx="1">
                  <c:v>8.1938843896673261E-2</c:v>
                </c:pt>
                <c:pt idx="2">
                  <c:v>-8.3439362333248321E-2</c:v>
                </c:pt>
                <c:pt idx="3">
                  <c:v>-0.28807992180853931</c:v>
                </c:pt>
              </c:numCache>
            </c:numRef>
          </c:val>
        </c:ser>
        <c:gapWidth val="116"/>
        <c:overlap val="-4"/>
        <c:axId val="90661632"/>
        <c:axId val="90663168"/>
      </c:barChart>
      <c:catAx>
        <c:axId val="90661632"/>
        <c:scaling>
          <c:orientation val="minMax"/>
        </c:scaling>
        <c:axPos val="b"/>
        <c:majorGridlines>
          <c:spPr>
            <a:ln>
              <a:solidFill>
                <a:sysClr val="windowText" lastClr="000000">
                  <a:lumMod val="15000"/>
                  <a:lumOff val="85000"/>
                </a:sysClr>
              </a:solidFill>
            </a:ln>
          </c:spPr>
        </c:majorGridlines>
        <c:numFmt formatCode="General" sourceLinked="1"/>
        <c:majorTickMark val="none"/>
        <c:tickLblPos val="high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90663168"/>
        <c:crosses val="autoZero"/>
        <c:auto val="1"/>
        <c:lblAlgn val="ctr"/>
        <c:lblOffset val="100"/>
      </c:catAx>
      <c:valAx>
        <c:axId val="9066316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90661632"/>
        <c:crosses val="autoZero"/>
        <c:crossBetween val="between"/>
      </c:valAx>
      <c:spPr>
        <a:solidFill>
          <a:srgbClr val="FFFFCC">
            <a:alpha val="64706"/>
          </a:srgbClr>
        </a:solidFill>
        <a:ln>
          <a:noFill/>
        </a:ln>
        <a:effectLst/>
      </c:spPr>
    </c:plotArea>
    <c:plotVisOnly val="1"/>
    <c:dispBlanksAs val="gap"/>
  </c:chart>
  <c:spPr>
    <a:noFill/>
    <a:ln w="9525" cap="flat" cmpd="sng" algn="ctr">
      <a:solidFill>
        <a:schemeClr val="bg1">
          <a:lumMod val="65000"/>
        </a:schemeClr>
      </a:solidFill>
      <a:round/>
    </a:ln>
    <a:effectLst/>
  </c:spPr>
  <c:txPr>
    <a:bodyPr/>
    <a:lstStyle/>
    <a:p>
      <a:pPr>
        <a:defRPr b="1">
          <a:solidFill>
            <a:schemeClr val="tx1"/>
          </a:solidFill>
        </a:defRPr>
      </a:pPr>
      <a:endParaRPr lang="fr-FR"/>
    </a:p>
  </c:txPr>
  <c:externalData r:id="rId2">
    <c:autoUpdate val="1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7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"/>
      <c:rotY val="8"/>
      <c:rAngAx val="1"/>
    </c:view3D>
    <c:floor>
      <c:spPr>
        <a:solidFill>
          <a:sysClr val="window" lastClr="FFFFFF">
            <a:lumMod val="85000"/>
          </a:sysClr>
        </a:solidFill>
      </c:spPr>
    </c:floor>
    <c:sideWall>
      <c:spPr>
        <a:solidFill>
          <a:sysClr val="window" lastClr="FFFFFF">
            <a:lumMod val="65000"/>
            <a:alpha val="65000"/>
          </a:sysClr>
        </a:solidFill>
        <a:ln>
          <a:noFill/>
          <a:prstDash val="solid"/>
        </a:ln>
      </c:spPr>
    </c:sideWall>
    <c:backWall>
      <c:spPr>
        <a:solidFill>
          <a:sysClr val="window" lastClr="FFFFFF">
            <a:lumMod val="65000"/>
            <a:alpha val="65000"/>
          </a:sysClr>
        </a:solidFill>
        <a:ln>
          <a:noFill/>
          <a:prstDash val="solid"/>
        </a:ln>
      </c:spPr>
    </c:backWall>
    <c:plotArea>
      <c:layout>
        <c:manualLayout>
          <c:layoutTarget val="inner"/>
          <c:xMode val="edge"/>
          <c:yMode val="edge"/>
          <c:x val="0.17544682535274342"/>
          <c:y val="5.6230931605889947E-2"/>
          <c:w val="0.78767255027219263"/>
          <c:h val="0.83540236982213023"/>
        </c:manualLayout>
      </c:layout>
      <c:bar3DChart>
        <c:barDir val="bar"/>
        <c:grouping val="percentStacked"/>
        <c:ser>
          <c:idx val="0"/>
          <c:order val="0"/>
          <c:tx>
            <c:strRef>
              <c:f>'slide9-10 M'!$AE$23</c:f>
              <c:strCache>
                <c:ptCount val="1"/>
                <c:pt idx="0">
                  <c:v>A plus de 3 mois du départ</c:v>
                </c:pt>
              </c:strCache>
            </c:strRef>
          </c:tx>
          <c:spPr>
            <a:solidFill>
              <a:srgbClr val="0066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'slide9-10 M'!$AD$24:$AD$28</c:f>
              <c:strCache>
                <c:ptCount val="5"/>
                <c:pt idx="0">
                  <c:v>GR. BRETAGNE</c:v>
                </c:pt>
                <c:pt idx="1">
                  <c:v>PORTUGAL</c:v>
                </c:pt>
                <c:pt idx="2">
                  <c:v>ITALIE</c:v>
                </c:pt>
                <c:pt idx="3">
                  <c:v>MAROC</c:v>
                </c:pt>
                <c:pt idx="4">
                  <c:v>ESPAGNE</c:v>
                </c:pt>
              </c:strCache>
            </c:strRef>
          </c:cat>
          <c:val>
            <c:numRef>
              <c:f>'slide9-10 M'!$AE$24:$AE$28</c:f>
              <c:numCache>
                <c:formatCode>0%</c:formatCode>
                <c:ptCount val="5"/>
                <c:pt idx="0">
                  <c:v>0.37630089951837625</c:v>
                </c:pt>
                <c:pt idx="1">
                  <c:v>5.9151531534130379E-2</c:v>
                </c:pt>
                <c:pt idx="2">
                  <c:v>0.16203027728712649</c:v>
                </c:pt>
                <c:pt idx="3">
                  <c:v>0.3466735869687293</c:v>
                </c:pt>
                <c:pt idx="4">
                  <c:v>0.49483574558519239</c:v>
                </c:pt>
              </c:numCache>
            </c:numRef>
          </c:val>
        </c:ser>
        <c:ser>
          <c:idx val="1"/>
          <c:order val="1"/>
          <c:tx>
            <c:strRef>
              <c:f>'slide9-10 M'!$AF$23</c:f>
              <c:strCache>
                <c:ptCount val="1"/>
                <c:pt idx="0">
                  <c:v>De 2 à 3 mois du départ</c:v>
                </c:pt>
              </c:strCache>
            </c:strRef>
          </c:tx>
          <c:spPr>
            <a:solidFill>
              <a:srgbClr val="0099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'slide9-10 M'!$AD$24:$AD$28</c:f>
              <c:strCache>
                <c:ptCount val="5"/>
                <c:pt idx="0">
                  <c:v>GR. BRETAGNE</c:v>
                </c:pt>
                <c:pt idx="1">
                  <c:v>PORTUGAL</c:v>
                </c:pt>
                <c:pt idx="2">
                  <c:v>ITALIE</c:v>
                </c:pt>
                <c:pt idx="3">
                  <c:v>MAROC</c:v>
                </c:pt>
                <c:pt idx="4">
                  <c:v>ESPAGNE</c:v>
                </c:pt>
              </c:strCache>
            </c:strRef>
          </c:cat>
          <c:val>
            <c:numRef>
              <c:f>'slide9-10 M'!$AF$24:$AF$28</c:f>
              <c:numCache>
                <c:formatCode>0%</c:formatCode>
                <c:ptCount val="5"/>
                <c:pt idx="0">
                  <c:v>0.11730746778698224</c:v>
                </c:pt>
                <c:pt idx="1">
                  <c:v>9.4843225198420061E-2</c:v>
                </c:pt>
                <c:pt idx="2">
                  <c:v>0.11076567035817497</c:v>
                </c:pt>
                <c:pt idx="3">
                  <c:v>0.15783188283241903</c:v>
                </c:pt>
                <c:pt idx="4">
                  <c:v>0.13375748449241029</c:v>
                </c:pt>
              </c:numCache>
            </c:numRef>
          </c:val>
        </c:ser>
        <c:ser>
          <c:idx val="2"/>
          <c:order val="2"/>
          <c:tx>
            <c:strRef>
              <c:f>'slide9-10 M'!$AG$23</c:f>
              <c:strCache>
                <c:ptCount val="1"/>
                <c:pt idx="0">
                  <c:v>De 1 à 2 mois du départ</c:v>
                </c:pt>
              </c:strCache>
            </c:strRef>
          </c:tx>
          <c:spPr>
            <a:solidFill>
              <a:srgbClr val="9BBB59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showVal val="1"/>
          </c:dLbls>
          <c:cat>
            <c:strRef>
              <c:f>'slide9-10 M'!$AD$24:$AD$28</c:f>
              <c:strCache>
                <c:ptCount val="5"/>
                <c:pt idx="0">
                  <c:v>GR. BRETAGNE</c:v>
                </c:pt>
                <c:pt idx="1">
                  <c:v>PORTUGAL</c:v>
                </c:pt>
                <c:pt idx="2">
                  <c:v>ITALIE</c:v>
                </c:pt>
                <c:pt idx="3">
                  <c:v>MAROC</c:v>
                </c:pt>
                <c:pt idx="4">
                  <c:v>ESPAGNE</c:v>
                </c:pt>
              </c:strCache>
            </c:strRef>
          </c:cat>
          <c:val>
            <c:numRef>
              <c:f>'slide9-10 M'!$AG$24:$AG$28</c:f>
              <c:numCache>
                <c:formatCode>0%</c:formatCode>
                <c:ptCount val="5"/>
                <c:pt idx="0">
                  <c:v>0.16987654810256636</c:v>
                </c:pt>
                <c:pt idx="1">
                  <c:v>0.53277117519104955</c:v>
                </c:pt>
                <c:pt idx="2">
                  <c:v>0.26210197120658962</c:v>
                </c:pt>
                <c:pt idx="3">
                  <c:v>0.17661514604581571</c:v>
                </c:pt>
                <c:pt idx="4">
                  <c:v>0.18052533964607409</c:v>
                </c:pt>
              </c:numCache>
            </c:numRef>
          </c:val>
        </c:ser>
        <c:ser>
          <c:idx val="3"/>
          <c:order val="3"/>
          <c:tx>
            <c:strRef>
              <c:f>'slide9-10 M'!$AH$23</c:f>
              <c:strCache>
                <c:ptCount val="1"/>
                <c:pt idx="0">
                  <c:v>De 15 jrs à 1 mois du départ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showVal val="1"/>
          </c:dLbls>
          <c:cat>
            <c:strRef>
              <c:f>'slide9-10 M'!$AD$24:$AD$28</c:f>
              <c:strCache>
                <c:ptCount val="5"/>
                <c:pt idx="0">
                  <c:v>GR. BRETAGNE</c:v>
                </c:pt>
                <c:pt idx="1">
                  <c:v>PORTUGAL</c:v>
                </c:pt>
                <c:pt idx="2">
                  <c:v>ITALIE</c:v>
                </c:pt>
                <c:pt idx="3">
                  <c:v>MAROC</c:v>
                </c:pt>
                <c:pt idx="4">
                  <c:v>ESPAGNE</c:v>
                </c:pt>
              </c:strCache>
            </c:strRef>
          </c:cat>
          <c:val>
            <c:numRef>
              <c:f>'slide9-10 M'!$AH$24:$AH$28</c:f>
              <c:numCache>
                <c:formatCode>0%</c:formatCode>
                <c:ptCount val="5"/>
                <c:pt idx="0">
                  <c:v>0.12511538962365218</c:v>
                </c:pt>
                <c:pt idx="1">
                  <c:v>0.17030126698160183</c:v>
                </c:pt>
                <c:pt idx="2">
                  <c:v>0.10326559786078983</c:v>
                </c:pt>
                <c:pt idx="3">
                  <c:v>9.3623408462093077E-2</c:v>
                </c:pt>
                <c:pt idx="4">
                  <c:v>9.4743686067656097E-2</c:v>
                </c:pt>
              </c:numCache>
            </c:numRef>
          </c:val>
        </c:ser>
        <c:ser>
          <c:idx val="4"/>
          <c:order val="4"/>
          <c:tx>
            <c:strRef>
              <c:f>'slide9-10 M'!$AI$23</c:f>
              <c:strCache>
                <c:ptCount val="1"/>
                <c:pt idx="0">
                  <c:v>De 8 jrs à 14 joursdu départ</c:v>
                </c:pt>
              </c:strCache>
            </c:strRef>
          </c:tx>
          <c:spPr>
            <a:solidFill>
              <a:srgbClr val="F79646">
                <a:lumMod val="75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showVal val="1"/>
          </c:dLbls>
          <c:cat>
            <c:strRef>
              <c:f>'slide9-10 M'!$AD$24:$AD$28</c:f>
              <c:strCache>
                <c:ptCount val="5"/>
                <c:pt idx="0">
                  <c:v>GR. BRETAGNE</c:v>
                </c:pt>
                <c:pt idx="1">
                  <c:v>PORTUGAL</c:v>
                </c:pt>
                <c:pt idx="2">
                  <c:v>ITALIE</c:v>
                </c:pt>
                <c:pt idx="3">
                  <c:v>MAROC</c:v>
                </c:pt>
                <c:pt idx="4">
                  <c:v>ESPAGNE</c:v>
                </c:pt>
              </c:strCache>
            </c:strRef>
          </c:cat>
          <c:val>
            <c:numRef>
              <c:f>'slide9-10 M'!$AI$24:$AI$28</c:f>
              <c:numCache>
                <c:formatCode>0%</c:formatCode>
                <c:ptCount val="5"/>
                <c:pt idx="0">
                  <c:v>8.1133846953568026E-2</c:v>
                </c:pt>
                <c:pt idx="1">
                  <c:v>5.435914687877004E-2</c:v>
                </c:pt>
                <c:pt idx="2">
                  <c:v>0.10657926332098194</c:v>
                </c:pt>
                <c:pt idx="3">
                  <c:v>0.13266403351181319</c:v>
                </c:pt>
                <c:pt idx="4">
                  <c:v>5.2252823316360907E-2</c:v>
                </c:pt>
              </c:numCache>
            </c:numRef>
          </c:val>
        </c:ser>
        <c:ser>
          <c:idx val="5"/>
          <c:order val="5"/>
          <c:tx>
            <c:strRef>
              <c:f>'slide9-10 M'!$AJ$23</c:f>
              <c:strCache>
                <c:ptCount val="1"/>
                <c:pt idx="0">
                  <c:v>A moins de 7 jours du départ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'slide9-10 M'!$AD$24:$AD$28</c:f>
              <c:strCache>
                <c:ptCount val="5"/>
                <c:pt idx="0">
                  <c:v>GR. BRETAGNE</c:v>
                </c:pt>
                <c:pt idx="1">
                  <c:v>PORTUGAL</c:v>
                </c:pt>
                <c:pt idx="2">
                  <c:v>ITALIE</c:v>
                </c:pt>
                <c:pt idx="3">
                  <c:v>MAROC</c:v>
                </c:pt>
                <c:pt idx="4">
                  <c:v>ESPAGNE</c:v>
                </c:pt>
              </c:strCache>
            </c:strRef>
          </c:cat>
          <c:val>
            <c:numRef>
              <c:f>'slide9-10 M'!$AJ$24:$AJ$28</c:f>
              <c:numCache>
                <c:formatCode>0%</c:formatCode>
                <c:ptCount val="5"/>
                <c:pt idx="0">
                  <c:v>0.13026584801485547</c:v>
                </c:pt>
                <c:pt idx="1">
                  <c:v>8.8573654216028197E-2</c:v>
                </c:pt>
                <c:pt idx="2">
                  <c:v>0.25525721996633705</c:v>
                </c:pt>
                <c:pt idx="3">
                  <c:v>9.2591942179130818E-2</c:v>
                </c:pt>
                <c:pt idx="4">
                  <c:v>4.3884920892306931E-2</c:v>
                </c:pt>
              </c:numCache>
            </c:numRef>
          </c:val>
        </c:ser>
        <c:gapWidth val="99"/>
        <c:gapDepth val="149"/>
        <c:shape val="box"/>
        <c:axId val="91832704"/>
        <c:axId val="91834240"/>
        <c:axId val="0"/>
      </c:bar3DChart>
      <c:catAx>
        <c:axId val="91832704"/>
        <c:scaling>
          <c:orientation val="minMax"/>
        </c:scaling>
        <c:axPos val="l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[$-40C]mmm\-yy;@" sourceLinked="1"/>
        <c:tickLblPos val="nextTo"/>
        <c:txPr>
          <a:bodyPr rot="0" vert="horz"/>
          <a:lstStyle/>
          <a:p>
            <a:pPr>
              <a:defRPr sz="1000"/>
            </a:pPr>
            <a:endParaRPr lang="fr-FR"/>
          </a:p>
        </c:txPr>
        <c:crossAx val="91834240"/>
        <c:crosses val="autoZero"/>
        <c:auto val="1"/>
        <c:lblAlgn val="ctr"/>
        <c:lblOffset val="100"/>
      </c:catAx>
      <c:valAx>
        <c:axId val="91834240"/>
        <c:scaling>
          <c:orientation val="minMax"/>
        </c:scaling>
        <c:axPos val="b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0%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91832704"/>
        <c:crosses val="autoZero"/>
        <c:crossBetween val="between"/>
        <c:majorUnit val="0.1"/>
      </c:valAx>
    </c:plotArea>
    <c:plotVisOnly val="1"/>
  </c:chart>
  <c:spPr>
    <a:noFill/>
    <a:ln>
      <a:noFill/>
    </a:ln>
  </c:spPr>
  <c:txPr>
    <a:bodyPr/>
    <a:lstStyle/>
    <a:p>
      <a:pPr>
        <a:defRPr sz="1000" b="1">
          <a:latin typeface="Arial" pitchFamily="34" charset="0"/>
          <a:cs typeface="Arial" pitchFamily="34" charset="0"/>
        </a:defRPr>
      </a:pPr>
      <a:endParaRPr lang="fr-FR"/>
    </a:p>
  </c:txPr>
  <c:externalData r:id="rId2">
    <c:autoUpdate val="1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7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"/>
      <c:rotY val="8"/>
      <c:rAngAx val="1"/>
    </c:view3D>
    <c:floor>
      <c:spPr>
        <a:solidFill>
          <a:sysClr val="window" lastClr="FFFFFF">
            <a:lumMod val="85000"/>
          </a:sysClr>
        </a:solidFill>
      </c:spPr>
    </c:floor>
    <c:sideWall>
      <c:spPr>
        <a:solidFill>
          <a:sysClr val="window" lastClr="FFFFFF">
            <a:lumMod val="65000"/>
            <a:alpha val="60000"/>
          </a:sysClr>
        </a:solidFill>
        <a:ln>
          <a:noFill/>
          <a:prstDash val="solid"/>
        </a:ln>
      </c:spPr>
    </c:sideWall>
    <c:backWall>
      <c:spPr>
        <a:solidFill>
          <a:sysClr val="window" lastClr="FFFFFF">
            <a:lumMod val="65000"/>
            <a:alpha val="60000"/>
          </a:sysClr>
        </a:solidFill>
        <a:ln>
          <a:noFill/>
          <a:prstDash val="solid"/>
        </a:ln>
      </c:spPr>
    </c:backWall>
    <c:plotArea>
      <c:layout>
        <c:manualLayout>
          <c:layoutTarget val="inner"/>
          <c:xMode val="edge"/>
          <c:yMode val="edge"/>
          <c:x val="0.17031313794109193"/>
          <c:y val="7.1612056557446915E-2"/>
          <c:w val="0.79752527461845468"/>
          <c:h val="0.82758690077519736"/>
        </c:manualLayout>
      </c:layout>
      <c:bar3DChart>
        <c:barDir val="bar"/>
        <c:grouping val="percentStacked"/>
        <c:ser>
          <c:idx val="0"/>
          <c:order val="0"/>
          <c:tx>
            <c:strRef>
              <c:f>'slide11-12 M'!$C$26</c:f>
              <c:strCache>
                <c:ptCount val="1"/>
                <c:pt idx="0">
                  <c:v>  Très long séjour
  (+ de 21 nuits)</c:v>
                </c:pt>
              </c:strCache>
            </c:strRef>
          </c:tx>
          <c:spPr>
            <a:solidFill>
              <a:srgbClr val="1F497D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'slide11-12 M'!$B$27:$B$28</c:f>
              <c:numCache>
                <c:formatCode>dd/mm/yyyy</c:formatCode>
                <c:ptCount val="2"/>
                <c:pt idx="0">
                  <c:v>41548</c:v>
                </c:pt>
                <c:pt idx="1">
                  <c:v>41913</c:v>
                </c:pt>
              </c:numCache>
            </c:numRef>
          </c:cat>
          <c:val>
            <c:numRef>
              <c:f>'slide11-12 M'!$C$27:$C$28</c:f>
              <c:numCache>
                <c:formatCode>0%</c:formatCode>
                <c:ptCount val="2"/>
                <c:pt idx="0">
                  <c:v>7.9758710393882104E-2</c:v>
                </c:pt>
                <c:pt idx="1">
                  <c:v>7.7446076672542108E-2</c:v>
                </c:pt>
              </c:numCache>
            </c:numRef>
          </c:val>
        </c:ser>
        <c:ser>
          <c:idx val="1"/>
          <c:order val="1"/>
          <c:tx>
            <c:strRef>
              <c:f>'slide11-12 M'!$D$26</c:f>
              <c:strCache>
                <c:ptCount val="1"/>
                <c:pt idx="0">
                  <c:v>  Long séjour
  (de 13 à 20 nuits)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3.1076357792140198E-3"/>
                  <c:y val="-9.2382847800195781E-17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'slide11-12 M'!$B$27:$B$28</c:f>
              <c:numCache>
                <c:formatCode>dd/mm/yyyy</c:formatCode>
                <c:ptCount val="2"/>
                <c:pt idx="0">
                  <c:v>41548</c:v>
                </c:pt>
                <c:pt idx="1">
                  <c:v>41913</c:v>
                </c:pt>
              </c:numCache>
            </c:numRef>
          </c:cat>
          <c:val>
            <c:numRef>
              <c:f>'slide11-12 M'!$D$27:$D$28</c:f>
              <c:numCache>
                <c:formatCode>0%</c:formatCode>
                <c:ptCount val="2"/>
                <c:pt idx="0">
                  <c:v>7.1482656641293385E-2</c:v>
                </c:pt>
                <c:pt idx="1">
                  <c:v>8.5472195906174137E-2</c:v>
                </c:pt>
              </c:numCache>
            </c:numRef>
          </c:val>
        </c:ser>
        <c:ser>
          <c:idx val="2"/>
          <c:order val="2"/>
          <c:tx>
            <c:strRef>
              <c:f>'slide11-12 M'!$E$26</c:f>
              <c:strCache>
                <c:ptCount val="1"/>
                <c:pt idx="0">
                  <c:v>  Moyen séjour
  (de 5 à 12 nuits)</c:v>
                </c:pt>
              </c:strCache>
            </c:strRef>
          </c:tx>
          <c:spPr>
            <a:solidFill>
              <a:srgbClr val="4BACC6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'slide11-12 M'!$B$27:$B$28</c:f>
              <c:numCache>
                <c:formatCode>dd/mm/yyyy</c:formatCode>
                <c:ptCount val="2"/>
                <c:pt idx="0">
                  <c:v>41548</c:v>
                </c:pt>
                <c:pt idx="1">
                  <c:v>41913</c:v>
                </c:pt>
              </c:numCache>
            </c:numRef>
          </c:cat>
          <c:val>
            <c:numRef>
              <c:f>'slide11-12 M'!$E$27:$E$28</c:f>
              <c:numCache>
                <c:formatCode>0%</c:formatCode>
                <c:ptCount val="2"/>
                <c:pt idx="0">
                  <c:v>0.425672482450206</c:v>
                </c:pt>
                <c:pt idx="1">
                  <c:v>0.41415905332255182</c:v>
                </c:pt>
              </c:numCache>
            </c:numRef>
          </c:val>
        </c:ser>
        <c:ser>
          <c:idx val="3"/>
          <c:order val="3"/>
          <c:tx>
            <c:strRef>
              <c:f>'slide11-12 M'!$F$26</c:f>
              <c:strCache>
                <c:ptCount val="1"/>
                <c:pt idx="0">
                  <c:v>  Court séjour
  (de 1 à 4 nuits)</c:v>
                </c:pt>
              </c:strCache>
            </c:strRef>
          </c:tx>
          <c:spPr>
            <a:solidFill>
              <a:srgbClr val="4BACC6">
                <a:lumMod val="75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'slide11-12 M'!$B$27:$B$28</c:f>
              <c:numCache>
                <c:formatCode>dd/mm/yyyy</c:formatCode>
                <c:ptCount val="2"/>
                <c:pt idx="0">
                  <c:v>41548</c:v>
                </c:pt>
                <c:pt idx="1">
                  <c:v>41913</c:v>
                </c:pt>
              </c:numCache>
            </c:numRef>
          </c:cat>
          <c:val>
            <c:numRef>
              <c:f>'slide11-12 M'!$F$27:$F$28</c:f>
              <c:numCache>
                <c:formatCode>0%</c:formatCode>
                <c:ptCount val="2"/>
                <c:pt idx="0">
                  <c:v>0.4230861505146194</c:v>
                </c:pt>
                <c:pt idx="1">
                  <c:v>0.42292267409873247</c:v>
                </c:pt>
              </c:numCache>
            </c:numRef>
          </c:val>
        </c:ser>
        <c:gapWidth val="99"/>
        <c:gapDepth val="149"/>
        <c:shape val="box"/>
        <c:axId val="97081600"/>
        <c:axId val="97091584"/>
        <c:axId val="0"/>
      </c:bar3DChart>
      <c:dateAx>
        <c:axId val="97081600"/>
        <c:scaling>
          <c:orientation val="minMax"/>
        </c:scaling>
        <c:delete val="1"/>
        <c:axPos val="l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dd/mm/yyyy" sourceLinked="1"/>
        <c:tickLblPos val="none"/>
        <c:crossAx val="97091584"/>
        <c:crosses val="autoZero"/>
        <c:auto val="1"/>
        <c:lblOffset val="100"/>
      </c:dateAx>
      <c:valAx>
        <c:axId val="97091584"/>
        <c:scaling>
          <c:orientation val="minMax"/>
        </c:scaling>
        <c:axPos val="b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0%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97081600"/>
        <c:crosses val="autoZero"/>
        <c:crossBetween val="between"/>
        <c:majorUnit val="0.1"/>
      </c:valAx>
    </c:plotArea>
    <c:plotVisOnly val="1"/>
  </c:chart>
  <c:spPr>
    <a:noFill/>
    <a:ln>
      <a:noFill/>
    </a:ln>
  </c:spPr>
  <c:txPr>
    <a:bodyPr/>
    <a:lstStyle/>
    <a:p>
      <a:pPr>
        <a:defRPr sz="1000" b="1">
          <a:latin typeface="Arial" pitchFamily="34" charset="0"/>
          <a:cs typeface="Arial" pitchFamily="34" charset="0"/>
        </a:defRPr>
      </a:pPr>
      <a:endParaRPr lang="fr-FR"/>
    </a:p>
  </c:txPr>
  <c:externalData r:id="rId2">
    <c:autoUpdate val="1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7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"/>
      <c:rotY val="8"/>
      <c:rAngAx val="1"/>
    </c:view3D>
    <c:floor>
      <c:spPr>
        <a:solidFill>
          <a:sysClr val="window" lastClr="FFFFFF">
            <a:lumMod val="85000"/>
          </a:sysClr>
        </a:solidFill>
      </c:spPr>
    </c:floor>
    <c:sideWall>
      <c:spPr>
        <a:solidFill>
          <a:sysClr val="window" lastClr="FFFFFF">
            <a:lumMod val="75000"/>
            <a:alpha val="60000"/>
          </a:sysClr>
        </a:solidFill>
        <a:ln>
          <a:noFill/>
          <a:prstDash val="solid"/>
        </a:ln>
      </c:spPr>
    </c:sideWall>
    <c:backWall>
      <c:spPr>
        <a:solidFill>
          <a:sysClr val="window" lastClr="FFFFFF">
            <a:lumMod val="75000"/>
            <a:alpha val="60000"/>
          </a:sysClr>
        </a:solidFill>
        <a:ln>
          <a:noFill/>
          <a:prstDash val="solid"/>
        </a:ln>
      </c:spPr>
    </c:backWall>
    <c:plotArea>
      <c:layout>
        <c:manualLayout>
          <c:layoutTarget val="inner"/>
          <c:xMode val="edge"/>
          <c:yMode val="edge"/>
          <c:x val="0.16744703128325344"/>
          <c:y val="0.10028590927538666"/>
          <c:w val="0.79730507200113565"/>
          <c:h val="0.82758690077519736"/>
        </c:manualLayout>
      </c:layout>
      <c:bar3DChart>
        <c:barDir val="bar"/>
        <c:grouping val="percentStacked"/>
        <c:ser>
          <c:idx val="0"/>
          <c:order val="0"/>
          <c:tx>
            <c:strRef>
              <c:f>'slide13-14 M'!$AC$14</c:f>
              <c:strCache>
                <c:ptCount val="1"/>
                <c:pt idx="0">
                  <c:v>Très long séjour</c:v>
                </c:pt>
              </c:strCache>
            </c:strRef>
          </c:tx>
          <c:spPr>
            <a:solidFill>
              <a:srgbClr val="1F497D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'slide13-14 M'!$AB$15:$AB$19</c:f>
              <c:strCache>
                <c:ptCount val="5"/>
                <c:pt idx="0">
                  <c:v>PORTUGAL</c:v>
                </c:pt>
                <c:pt idx="1">
                  <c:v>GR. BRETAGNE</c:v>
                </c:pt>
                <c:pt idx="2">
                  <c:v>ITALIE</c:v>
                </c:pt>
                <c:pt idx="3">
                  <c:v>MAROC</c:v>
                </c:pt>
                <c:pt idx="4">
                  <c:v>ESPAGNE</c:v>
                </c:pt>
              </c:strCache>
            </c:strRef>
          </c:cat>
          <c:val>
            <c:numRef>
              <c:f>'slide13-14 M'!$AC$15:$AC$19</c:f>
              <c:numCache>
                <c:formatCode>0%</c:formatCode>
                <c:ptCount val="5"/>
                <c:pt idx="0">
                  <c:v>1.29415023313749E-2</c:v>
                </c:pt>
                <c:pt idx="1">
                  <c:v>6.4166686690184993E-2</c:v>
                </c:pt>
                <c:pt idx="2">
                  <c:v>6.9571223998842746E-2</c:v>
                </c:pt>
                <c:pt idx="3">
                  <c:v>0.12855271934993637</c:v>
                </c:pt>
                <c:pt idx="4">
                  <c:v>3.3274731197817424E-2</c:v>
                </c:pt>
              </c:numCache>
            </c:numRef>
          </c:val>
        </c:ser>
        <c:ser>
          <c:idx val="1"/>
          <c:order val="1"/>
          <c:tx>
            <c:strRef>
              <c:f>'slide13-14 M'!$AD$14</c:f>
              <c:strCache>
                <c:ptCount val="1"/>
                <c:pt idx="0">
                  <c:v>Long séjour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3"/>
              <c:layout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Val val="1"/>
            </c:dLbl>
            <c:dLbl>
              <c:idx val="4"/>
              <c:layout/>
              <c:spPr/>
              <c:txPr>
                <a:bodyPr/>
                <a:lstStyle/>
                <a:p>
                  <a:pPr>
                    <a:defRPr>
                      <a:solidFill>
                        <a:schemeClr val="bg1"/>
                      </a:solidFill>
                    </a:defRPr>
                  </a:pPr>
                  <a:endParaRPr lang="fr-FR"/>
                </a:p>
              </c:txPr>
              <c:showVal val="1"/>
            </c:dLbl>
            <c:delete val="1"/>
          </c:dLbls>
          <c:cat>
            <c:strRef>
              <c:f>'slide13-14 M'!$AB$15:$AB$19</c:f>
              <c:strCache>
                <c:ptCount val="5"/>
                <c:pt idx="0">
                  <c:v>PORTUGAL</c:v>
                </c:pt>
                <c:pt idx="1">
                  <c:v>GR. BRETAGNE</c:v>
                </c:pt>
                <c:pt idx="2">
                  <c:v>ITALIE</c:v>
                </c:pt>
                <c:pt idx="3">
                  <c:v>MAROC</c:v>
                </c:pt>
                <c:pt idx="4">
                  <c:v>ESPAGNE</c:v>
                </c:pt>
              </c:strCache>
            </c:strRef>
          </c:cat>
          <c:val>
            <c:numRef>
              <c:f>'slide13-14 M'!$AD$15:$AD$19</c:f>
              <c:numCache>
                <c:formatCode>0%</c:formatCode>
                <c:ptCount val="5"/>
                <c:pt idx="0">
                  <c:v>1.7629255234438881E-2</c:v>
                </c:pt>
                <c:pt idx="1">
                  <c:v>1.6692136601681735E-3</c:v>
                </c:pt>
                <c:pt idx="2">
                  <c:v>6.1159967637604796E-3</c:v>
                </c:pt>
                <c:pt idx="3">
                  <c:v>0.19217211726290218</c:v>
                </c:pt>
                <c:pt idx="4">
                  <c:v>9.4434168211765007E-2</c:v>
                </c:pt>
              </c:numCache>
            </c:numRef>
          </c:val>
        </c:ser>
        <c:ser>
          <c:idx val="2"/>
          <c:order val="2"/>
          <c:tx>
            <c:strRef>
              <c:f>'slide13-14 M'!$AE$14</c:f>
              <c:strCache>
                <c:ptCount val="1"/>
                <c:pt idx="0">
                  <c:v>Moyen séjour</c:v>
                </c:pt>
              </c:strCache>
            </c:strRef>
          </c:tx>
          <c:spPr>
            <a:solidFill>
              <a:srgbClr val="4BACC6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'slide13-14 M'!$AB$15:$AB$19</c:f>
              <c:strCache>
                <c:ptCount val="5"/>
                <c:pt idx="0">
                  <c:v>PORTUGAL</c:v>
                </c:pt>
                <c:pt idx="1">
                  <c:v>GR. BRETAGNE</c:v>
                </c:pt>
                <c:pt idx="2">
                  <c:v>ITALIE</c:v>
                </c:pt>
                <c:pt idx="3">
                  <c:v>MAROC</c:v>
                </c:pt>
                <c:pt idx="4">
                  <c:v>ESPAGNE</c:v>
                </c:pt>
              </c:strCache>
            </c:strRef>
          </c:cat>
          <c:val>
            <c:numRef>
              <c:f>'slide13-14 M'!$AE$15:$AE$19</c:f>
              <c:numCache>
                <c:formatCode>0%</c:formatCode>
                <c:ptCount val="5"/>
                <c:pt idx="0">
                  <c:v>0.60002638182770951</c:v>
                </c:pt>
                <c:pt idx="1">
                  <c:v>3.3495430977402291E-2</c:v>
                </c:pt>
                <c:pt idx="2">
                  <c:v>0.27101619842279134</c:v>
                </c:pt>
                <c:pt idx="3">
                  <c:v>0.55147556358769223</c:v>
                </c:pt>
                <c:pt idx="4">
                  <c:v>0.53211587390982162</c:v>
                </c:pt>
              </c:numCache>
            </c:numRef>
          </c:val>
        </c:ser>
        <c:ser>
          <c:idx val="3"/>
          <c:order val="3"/>
          <c:tx>
            <c:strRef>
              <c:f>'slide13-14 M'!$AF$14</c:f>
              <c:strCache>
                <c:ptCount val="1"/>
                <c:pt idx="0">
                  <c:v>Court séjour</c:v>
                </c:pt>
              </c:strCache>
            </c:strRef>
          </c:tx>
          <c:spPr>
            <a:solidFill>
              <a:srgbClr val="4BACC6">
                <a:lumMod val="75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'slide13-14 M'!$AB$15:$AB$19</c:f>
              <c:strCache>
                <c:ptCount val="5"/>
                <c:pt idx="0">
                  <c:v>PORTUGAL</c:v>
                </c:pt>
                <c:pt idx="1">
                  <c:v>GR. BRETAGNE</c:v>
                </c:pt>
                <c:pt idx="2">
                  <c:v>ITALIE</c:v>
                </c:pt>
                <c:pt idx="3">
                  <c:v>MAROC</c:v>
                </c:pt>
                <c:pt idx="4">
                  <c:v>ESPAGNE</c:v>
                </c:pt>
              </c:strCache>
            </c:strRef>
          </c:cat>
          <c:val>
            <c:numRef>
              <c:f>'slide13-14 M'!$AF$15:$AF$19</c:f>
              <c:numCache>
                <c:formatCode>0%</c:formatCode>
                <c:ptCount val="5"/>
                <c:pt idx="0">
                  <c:v>0.36940286060647626</c:v>
                </c:pt>
                <c:pt idx="1">
                  <c:v>0.90066866867224449</c:v>
                </c:pt>
                <c:pt idx="2">
                  <c:v>0.65329658081460551</c:v>
                </c:pt>
                <c:pt idx="3">
                  <c:v>0.12779959979946934</c:v>
                </c:pt>
                <c:pt idx="4">
                  <c:v>0.34017522668059663</c:v>
                </c:pt>
              </c:numCache>
            </c:numRef>
          </c:val>
        </c:ser>
        <c:gapWidth val="99"/>
        <c:gapDepth val="149"/>
        <c:shape val="box"/>
        <c:axId val="96986240"/>
        <c:axId val="96987776"/>
        <c:axId val="0"/>
      </c:bar3DChart>
      <c:catAx>
        <c:axId val="96986240"/>
        <c:scaling>
          <c:orientation val="minMax"/>
        </c:scaling>
        <c:axPos val="l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General" sourceLinked="1"/>
        <c:tickLblPos val="nextTo"/>
        <c:txPr>
          <a:bodyPr rot="0" vert="horz"/>
          <a:lstStyle/>
          <a:p>
            <a:pPr>
              <a:defRPr sz="1100"/>
            </a:pPr>
            <a:endParaRPr lang="fr-FR"/>
          </a:p>
        </c:txPr>
        <c:crossAx val="96987776"/>
        <c:crosses val="autoZero"/>
        <c:auto val="1"/>
        <c:lblAlgn val="ctr"/>
        <c:lblOffset val="100"/>
      </c:catAx>
      <c:valAx>
        <c:axId val="96987776"/>
        <c:scaling>
          <c:orientation val="minMax"/>
        </c:scaling>
        <c:axPos val="b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0%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96986240"/>
        <c:crosses val="autoZero"/>
        <c:crossBetween val="between"/>
        <c:majorUnit val="0.1"/>
      </c:valAx>
    </c:plotArea>
    <c:plotVisOnly val="1"/>
  </c:chart>
  <c:spPr>
    <a:noFill/>
    <a:ln>
      <a:noFill/>
    </a:ln>
  </c:spPr>
  <c:txPr>
    <a:bodyPr/>
    <a:lstStyle/>
    <a:p>
      <a:pPr>
        <a:defRPr sz="1000" b="1">
          <a:latin typeface="Arial" pitchFamily="34" charset="0"/>
          <a:cs typeface="Arial" pitchFamily="34" charset="0"/>
        </a:defRPr>
      </a:pPr>
      <a:endParaRPr lang="fr-FR"/>
    </a:p>
  </c:txPr>
  <c:externalData r:id="rId2">
    <c:autoUpdate val="1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4654250857719026E-2"/>
          <c:y val="0.17296689256749598"/>
          <c:w val="0.90494586239825814"/>
          <c:h val="0.79574180455045851"/>
        </c:manualLayout>
      </c:layout>
      <c:barChart>
        <c:barDir val="col"/>
        <c:grouping val="clustered"/>
        <c:ser>
          <c:idx val="0"/>
          <c:order val="0"/>
          <c:tx>
            <c:strRef>
              <c:f>'slide01-02 M'!$V$32</c:f>
              <c:strCache>
                <c:ptCount val="1"/>
                <c:pt idx="0">
                  <c:v>Nb passagers</c:v>
                </c:pt>
              </c:strCache>
            </c:strRef>
          </c:tx>
          <c:spPr>
            <a:solidFill>
              <a:srgbClr val="FF0066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2400000"/>
              </a:lightRig>
            </a:scene3d>
            <a:sp3d>
              <a:bevelT w="165100" prst="coolSlant"/>
            </a:sp3d>
          </c:spPr>
          <c:dLbls>
            <c:dLbl>
              <c:idx val="1"/>
              <c:numFmt formatCode="0.0%" sourceLinked="0"/>
              <c:spPr/>
              <c:txPr>
                <a:bodyPr/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fr-FR"/>
                </a:p>
              </c:txPr>
            </c:dLbl>
            <c:dLbl>
              <c:idx val="2"/>
              <c:spPr/>
              <c:txPr>
                <a:bodyPr/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fr-FR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fr-FR"/>
                </a:p>
              </c:txPr>
            </c:dLbl>
            <c:txPr>
              <a:bodyPr/>
              <a:lstStyle/>
              <a:p>
                <a:pPr>
                  <a:defRPr sz="1100"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'slide01-02 M'!$U$33:$U$37</c:f>
              <c:strCache>
                <c:ptCount val="5"/>
                <c:pt idx="0">
                  <c:v>USA</c:v>
                </c:pt>
                <c:pt idx="1">
                  <c:v>MAURICE</c:v>
                </c:pt>
                <c:pt idx="2">
                  <c:v>THAILANDE</c:v>
                </c:pt>
                <c:pt idx="3">
                  <c:v>REP. DOMINICAINE</c:v>
                </c:pt>
                <c:pt idx="4">
                  <c:v>CHINE</c:v>
                </c:pt>
              </c:strCache>
            </c:strRef>
          </c:cat>
          <c:val>
            <c:numRef>
              <c:f>'slide01-02 M'!$V$33:$V$37</c:f>
              <c:numCache>
                <c:formatCode>0%</c:formatCode>
                <c:ptCount val="5"/>
                <c:pt idx="0">
                  <c:v>-0.12220870619269765</c:v>
                </c:pt>
                <c:pt idx="1">
                  <c:v>7.1644770270549681E-4</c:v>
                </c:pt>
                <c:pt idx="2">
                  <c:v>0.11329691194610092</c:v>
                </c:pt>
                <c:pt idx="3">
                  <c:v>1.1783951510353659E-2</c:v>
                </c:pt>
                <c:pt idx="4">
                  <c:v>-0.15244578177982598</c:v>
                </c:pt>
              </c:numCache>
            </c:numRef>
          </c:val>
        </c:ser>
        <c:ser>
          <c:idx val="1"/>
          <c:order val="1"/>
          <c:tx>
            <c:strRef>
              <c:f>'slide01-02 M'!$W$32</c:f>
              <c:strCache>
                <c:ptCount val="1"/>
                <c:pt idx="0">
                  <c:v>Volume d'affaires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2400000"/>
              </a:lightRig>
            </a:scene3d>
            <a:sp3d>
              <a:bevelT w="165100" prst="coolSlant"/>
            </a:sp3d>
          </c:spPr>
          <c:dLbls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fr-FR"/>
                </a:p>
              </c:txPr>
            </c:dLbl>
            <c:numFmt formatCode="0%" sourceLinked="0"/>
            <c:txPr>
              <a:bodyPr/>
              <a:lstStyle/>
              <a:p>
                <a:pPr>
                  <a:defRPr sz="1100"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'slide01-02 M'!$U$33:$U$37</c:f>
              <c:strCache>
                <c:ptCount val="5"/>
                <c:pt idx="0">
                  <c:v>USA</c:v>
                </c:pt>
                <c:pt idx="1">
                  <c:v>MAURICE</c:v>
                </c:pt>
                <c:pt idx="2">
                  <c:v>THAILANDE</c:v>
                </c:pt>
                <c:pt idx="3">
                  <c:v>REP. DOMINICAINE</c:v>
                </c:pt>
                <c:pt idx="4">
                  <c:v>CHINE</c:v>
                </c:pt>
              </c:strCache>
            </c:strRef>
          </c:cat>
          <c:val>
            <c:numRef>
              <c:f>'slide01-02 M'!$W$33:$W$37</c:f>
              <c:numCache>
                <c:formatCode>0%</c:formatCode>
                <c:ptCount val="5"/>
                <c:pt idx="0">
                  <c:v>-1.1551237694487952E-2</c:v>
                </c:pt>
                <c:pt idx="1">
                  <c:v>-7.1742836927033343E-2</c:v>
                </c:pt>
                <c:pt idx="2">
                  <c:v>0.14837557120733758</c:v>
                </c:pt>
                <c:pt idx="3">
                  <c:v>-3.8839659786886881E-2</c:v>
                </c:pt>
                <c:pt idx="4">
                  <c:v>-0.26129884980352625</c:v>
                </c:pt>
              </c:numCache>
            </c:numRef>
          </c:val>
        </c:ser>
        <c:gapWidth val="116"/>
        <c:overlap val="-4"/>
        <c:axId val="104012800"/>
        <c:axId val="104022784"/>
      </c:barChart>
      <c:catAx>
        <c:axId val="104012800"/>
        <c:scaling>
          <c:orientation val="minMax"/>
        </c:scaling>
        <c:axPos val="b"/>
        <c:majorGridlines>
          <c:spPr>
            <a:ln>
              <a:solidFill>
                <a:sysClr val="windowText" lastClr="000000">
                  <a:lumMod val="15000"/>
                  <a:lumOff val="85000"/>
                </a:sysClr>
              </a:solidFill>
            </a:ln>
          </c:spPr>
        </c:majorGridlines>
        <c:numFmt formatCode="General" sourceLinked="1"/>
        <c:majorTickMark val="none"/>
        <c:tickLblPos val="high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104022784"/>
        <c:crosses val="autoZero"/>
        <c:auto val="1"/>
        <c:lblAlgn val="ctr"/>
        <c:lblOffset val="100"/>
      </c:catAx>
      <c:valAx>
        <c:axId val="104022784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b="0"/>
            </a:pPr>
            <a:endParaRPr lang="fr-FR"/>
          </a:p>
        </c:txPr>
        <c:crossAx val="104012800"/>
        <c:crosses val="autoZero"/>
        <c:crossBetween val="between"/>
      </c:valAx>
      <c:spPr>
        <a:solidFill>
          <a:srgbClr val="FFFFCC">
            <a:alpha val="64706"/>
          </a:srgbClr>
        </a:solidFill>
        <a:ln>
          <a:noFill/>
        </a:ln>
        <a:effectLst/>
      </c:spPr>
    </c:plotArea>
    <c:plotVisOnly val="1"/>
    <c:dispBlanksAs val="gap"/>
  </c:chart>
  <c:spPr>
    <a:noFill/>
    <a:ln w="9525" cap="flat" cmpd="sng" algn="ctr">
      <a:solidFill>
        <a:schemeClr val="bg1">
          <a:lumMod val="65000"/>
        </a:schemeClr>
      </a:solidFill>
      <a:round/>
    </a:ln>
    <a:effectLst/>
  </c:spPr>
  <c:txPr>
    <a:bodyPr/>
    <a:lstStyle/>
    <a:p>
      <a:pPr>
        <a:defRPr b="1"/>
      </a:pPr>
      <a:endParaRPr lang="fr-FR"/>
    </a:p>
  </c:txPr>
  <c:externalData r:id="rId2">
    <c:autoUpdate val="1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8.3153913286743236E-2"/>
          <c:y val="0.17296689256750036"/>
          <c:w val="0.9049458623982638"/>
          <c:h val="0.7957418045504675"/>
        </c:manualLayout>
      </c:layout>
      <c:barChart>
        <c:barDir val="col"/>
        <c:grouping val="clustered"/>
        <c:ser>
          <c:idx val="0"/>
          <c:order val="0"/>
          <c:tx>
            <c:strRef>
              <c:f>'slide03-04 M'!$V$41</c:f>
              <c:strCache>
                <c:ptCount val="1"/>
                <c:pt idx="0">
                  <c:v>Nb passagers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2400000"/>
              </a:lightRig>
            </a:scene3d>
            <a:sp3d>
              <a:bevelT w="165100" prst="coolSlant"/>
            </a:sp3d>
          </c:spPr>
          <c:dLbls>
            <c:dLbl>
              <c:idx val="1"/>
              <c:spPr/>
              <c:txPr>
                <a:bodyPr/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fr-FR"/>
                </a:p>
              </c:txPr>
            </c:dLbl>
            <c:dLbl>
              <c:idx val="2"/>
              <c:spPr/>
              <c:txPr>
                <a:bodyPr/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fr-FR"/>
                </a:p>
              </c:txPr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1100">
                      <a:solidFill>
                        <a:srgbClr val="FF0000"/>
                      </a:solidFill>
                    </a:defRPr>
                  </a:pPr>
                  <a:endParaRPr lang="fr-FR"/>
                </a:p>
              </c:txPr>
            </c:dLbl>
            <c:txPr>
              <a:bodyPr/>
              <a:lstStyle/>
              <a:p>
                <a:pPr>
                  <a:defRPr sz="1100"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'slide03-04 M'!$U$42:$U$46</c:f>
              <c:strCache>
                <c:ptCount val="5"/>
                <c:pt idx="0">
                  <c:v>REP. DOMINICAINE</c:v>
                </c:pt>
                <c:pt idx="1">
                  <c:v>THAILANDE</c:v>
                </c:pt>
                <c:pt idx="2">
                  <c:v>MAURICE</c:v>
                </c:pt>
                <c:pt idx="3">
                  <c:v>MEXIQUE</c:v>
                </c:pt>
                <c:pt idx="4">
                  <c:v>USA</c:v>
                </c:pt>
              </c:strCache>
            </c:strRef>
          </c:cat>
          <c:val>
            <c:numRef>
              <c:f>'slide03-04 M'!$V$42:$V$46</c:f>
              <c:numCache>
                <c:formatCode>0%</c:formatCode>
                <c:ptCount val="5"/>
                <c:pt idx="0">
                  <c:v>-9.2612851772159964E-3</c:v>
                </c:pt>
                <c:pt idx="1">
                  <c:v>2.8340442299705188E-2</c:v>
                </c:pt>
                <c:pt idx="2">
                  <c:v>0.22256547925360312</c:v>
                </c:pt>
                <c:pt idx="3">
                  <c:v>-0.12978339578162498</c:v>
                </c:pt>
                <c:pt idx="4">
                  <c:v>-0.19581725903111724</c:v>
                </c:pt>
              </c:numCache>
            </c:numRef>
          </c:val>
        </c:ser>
        <c:ser>
          <c:idx val="1"/>
          <c:order val="1"/>
          <c:tx>
            <c:strRef>
              <c:f>'slide03-04 M'!$W$41</c:f>
              <c:strCache>
                <c:ptCount val="1"/>
                <c:pt idx="0">
                  <c:v>Volume d'affaires</c:v>
                </c:pt>
              </c:strCache>
            </c:strRef>
          </c:tx>
          <c:spPr>
            <a:solidFill>
              <a:srgbClr val="0066FF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2400000"/>
              </a:lightRig>
            </a:scene3d>
            <a:sp3d>
              <a:bevelT w="165100" prst="coolSlant"/>
            </a:sp3d>
          </c:spPr>
          <c:dLbls>
            <c:dLbl>
              <c:idx val="0"/>
              <c:spPr/>
              <c:txPr>
                <a:bodyPr/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fr-FR"/>
                </a:p>
              </c:txPr>
            </c:dLbl>
            <c:dLbl>
              <c:idx val="1"/>
              <c:spPr/>
              <c:txPr>
                <a:bodyPr/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fr-FR"/>
                </a:p>
              </c:txPr>
            </c:dLbl>
            <c:dLbl>
              <c:idx val="2"/>
              <c:spPr/>
              <c:txPr>
                <a:bodyPr/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fr-FR"/>
                </a:p>
              </c:txPr>
            </c:dLbl>
            <c:txPr>
              <a:bodyPr/>
              <a:lstStyle/>
              <a:p>
                <a:pPr>
                  <a:defRPr sz="1100"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'slide03-04 M'!$U$42:$U$46</c:f>
              <c:strCache>
                <c:ptCount val="5"/>
                <c:pt idx="0">
                  <c:v>REP. DOMINICAINE</c:v>
                </c:pt>
                <c:pt idx="1">
                  <c:v>THAILANDE</c:v>
                </c:pt>
                <c:pt idx="2">
                  <c:v>MAURICE</c:v>
                </c:pt>
                <c:pt idx="3">
                  <c:v>MEXIQUE</c:v>
                </c:pt>
                <c:pt idx="4">
                  <c:v>USA</c:v>
                </c:pt>
              </c:strCache>
            </c:strRef>
          </c:cat>
          <c:val>
            <c:numRef>
              <c:f>'slide03-04 M'!$W$42:$W$46</c:f>
              <c:numCache>
                <c:formatCode>0%</c:formatCode>
                <c:ptCount val="5"/>
                <c:pt idx="0">
                  <c:v>4.0143875972716028E-2</c:v>
                </c:pt>
                <c:pt idx="1">
                  <c:v>8.1503557170971144E-2</c:v>
                </c:pt>
                <c:pt idx="2">
                  <c:v>0.4144842527671313</c:v>
                </c:pt>
                <c:pt idx="3">
                  <c:v>-0.14291817494752854</c:v>
                </c:pt>
                <c:pt idx="4">
                  <c:v>-0.16848239937011003</c:v>
                </c:pt>
              </c:numCache>
            </c:numRef>
          </c:val>
        </c:ser>
        <c:gapWidth val="116"/>
        <c:overlap val="-4"/>
        <c:axId val="104162816"/>
        <c:axId val="104164352"/>
      </c:barChart>
      <c:catAx>
        <c:axId val="104162816"/>
        <c:scaling>
          <c:orientation val="minMax"/>
        </c:scaling>
        <c:axPos val="b"/>
        <c:majorGridlines>
          <c:spPr>
            <a:ln>
              <a:solidFill>
                <a:sysClr val="windowText" lastClr="000000">
                  <a:lumMod val="15000"/>
                  <a:lumOff val="85000"/>
                </a:sysClr>
              </a:solidFill>
            </a:ln>
          </c:spPr>
        </c:majorGridlines>
        <c:numFmt formatCode="General" sourceLinked="1"/>
        <c:majorTickMark val="none"/>
        <c:tickLblPos val="high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104164352"/>
        <c:crosses val="autoZero"/>
        <c:auto val="1"/>
        <c:lblAlgn val="ctr"/>
        <c:lblOffset val="100"/>
      </c:catAx>
      <c:valAx>
        <c:axId val="104164352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b="0"/>
            </a:pPr>
            <a:endParaRPr lang="fr-FR"/>
          </a:p>
        </c:txPr>
        <c:crossAx val="104162816"/>
        <c:crosses val="autoZero"/>
        <c:crossBetween val="between"/>
      </c:valAx>
      <c:spPr>
        <a:solidFill>
          <a:srgbClr val="FFFFCC">
            <a:alpha val="64706"/>
          </a:srgbClr>
        </a:solidFill>
        <a:ln>
          <a:noFill/>
        </a:ln>
        <a:effectLst/>
      </c:spPr>
    </c:plotArea>
    <c:plotVisOnly val="1"/>
    <c:dispBlanksAs val="gap"/>
  </c:chart>
  <c:spPr>
    <a:noFill/>
    <a:ln w="9525" cap="flat" cmpd="sng" algn="ctr">
      <a:solidFill>
        <a:schemeClr val="bg1">
          <a:lumMod val="65000"/>
        </a:schemeClr>
      </a:solidFill>
      <a:round/>
    </a:ln>
    <a:effectLst/>
  </c:spPr>
  <c:txPr>
    <a:bodyPr/>
    <a:lstStyle/>
    <a:p>
      <a:pPr>
        <a:defRPr b="1"/>
      </a:pPr>
      <a:endParaRPr lang="fr-FR"/>
    </a:p>
  </c:txPr>
  <c:externalData r:id="rId2">
    <c:autoUpdate val="1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7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"/>
      <c:rotY val="8"/>
      <c:rAngAx val="1"/>
    </c:view3D>
    <c:floor>
      <c:spPr>
        <a:solidFill>
          <a:sysClr val="window" lastClr="FFFFFF">
            <a:lumMod val="85000"/>
          </a:sysClr>
        </a:solidFill>
      </c:spPr>
    </c:floor>
    <c:sideWall>
      <c:spPr>
        <a:solidFill>
          <a:sysClr val="window" lastClr="FFFFFF">
            <a:lumMod val="85000"/>
            <a:alpha val="70000"/>
          </a:sysClr>
        </a:solidFill>
        <a:ln>
          <a:noFill/>
          <a:prstDash val="solid"/>
        </a:ln>
      </c:spPr>
    </c:sideWall>
    <c:backWall>
      <c:spPr>
        <a:solidFill>
          <a:sysClr val="window" lastClr="FFFFFF">
            <a:lumMod val="65000"/>
            <a:alpha val="70000"/>
          </a:sysClr>
        </a:solidFill>
        <a:ln>
          <a:noFill/>
          <a:prstDash val="solid"/>
        </a:ln>
      </c:spPr>
    </c:backWall>
    <c:plotArea>
      <c:layout>
        <c:manualLayout>
          <c:layoutTarget val="inner"/>
          <c:xMode val="edge"/>
          <c:yMode val="edge"/>
          <c:x val="0.16809811182361328"/>
          <c:y val="5.5432739691999813E-2"/>
          <c:w val="0.79502127927441679"/>
          <c:h val="0.83620051957890063"/>
        </c:manualLayout>
      </c:layout>
      <c:bar3DChart>
        <c:barDir val="bar"/>
        <c:grouping val="percentStacked"/>
        <c:ser>
          <c:idx val="0"/>
          <c:order val="0"/>
          <c:tx>
            <c:strRef>
              <c:f>'slide7-8 M'!$C$21</c:f>
              <c:strCache>
                <c:ptCount val="1"/>
                <c:pt idx="0">
                  <c:v>  A plus de 3 mois du départ</c:v>
                </c:pt>
              </c:strCache>
            </c:strRef>
          </c:tx>
          <c:spPr>
            <a:solidFill>
              <a:srgbClr val="0066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'slide7-8 M'!$B$22:$B$23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M'!$C$22:$C$23</c:f>
              <c:numCache>
                <c:formatCode>0.0%</c:formatCode>
                <c:ptCount val="2"/>
                <c:pt idx="0">
                  <c:v>0.46164931308804791</c:v>
                </c:pt>
                <c:pt idx="1">
                  <c:v>0.50443793918930457</c:v>
                </c:pt>
              </c:numCache>
            </c:numRef>
          </c:val>
        </c:ser>
        <c:ser>
          <c:idx val="1"/>
          <c:order val="1"/>
          <c:tx>
            <c:strRef>
              <c:f>'slide7-8 M'!$D$21</c:f>
              <c:strCache>
                <c:ptCount val="1"/>
                <c:pt idx="0">
                  <c:v>  De 2 à 3 mois du départ</c:v>
                </c:pt>
              </c:strCache>
            </c:strRef>
          </c:tx>
          <c:spPr>
            <a:solidFill>
              <a:srgbClr val="0099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'slide7-8 M'!$B$22:$B$23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M'!$D$22:$D$23</c:f>
              <c:numCache>
                <c:formatCode>0.0%</c:formatCode>
                <c:ptCount val="2"/>
                <c:pt idx="0">
                  <c:v>0.19652971309568118</c:v>
                </c:pt>
                <c:pt idx="1">
                  <c:v>0.16740982181752781</c:v>
                </c:pt>
              </c:numCache>
            </c:numRef>
          </c:val>
        </c:ser>
        <c:ser>
          <c:idx val="2"/>
          <c:order val="2"/>
          <c:tx>
            <c:strRef>
              <c:f>'slide7-8 M'!$E$21</c:f>
              <c:strCache>
                <c:ptCount val="1"/>
                <c:pt idx="0">
                  <c:v>  De 1 à 2 mois du départ</c:v>
                </c:pt>
              </c:strCache>
            </c:strRef>
          </c:tx>
          <c:spPr>
            <a:solidFill>
              <a:srgbClr val="9BBB59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showVal val="1"/>
          </c:dLbls>
          <c:cat>
            <c:numRef>
              <c:f>'slide7-8 M'!$B$22:$B$23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M'!$E$22:$E$23</c:f>
              <c:numCache>
                <c:formatCode>0.0%</c:formatCode>
                <c:ptCount val="2"/>
                <c:pt idx="0">
                  <c:v>0.18612849059124764</c:v>
                </c:pt>
                <c:pt idx="1">
                  <c:v>0.16973037773411978</c:v>
                </c:pt>
              </c:numCache>
            </c:numRef>
          </c:val>
        </c:ser>
        <c:ser>
          <c:idx val="3"/>
          <c:order val="3"/>
          <c:tx>
            <c:strRef>
              <c:f>'slide7-8 M'!$F$21</c:f>
              <c:strCache>
                <c:ptCount val="1"/>
                <c:pt idx="0">
                  <c:v>  De 15 jrs à 1 mois du départ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'slide7-8 M'!$B$22:$B$23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M'!$F$22:$F$23</c:f>
              <c:numCache>
                <c:formatCode>0.0%</c:formatCode>
                <c:ptCount val="2"/>
                <c:pt idx="0">
                  <c:v>8.3663511455584233E-2</c:v>
                </c:pt>
                <c:pt idx="1">
                  <c:v>8.7534626044580066E-2</c:v>
                </c:pt>
              </c:numCache>
            </c:numRef>
          </c:val>
        </c:ser>
        <c:ser>
          <c:idx val="4"/>
          <c:order val="4"/>
          <c:tx>
            <c:strRef>
              <c:f>'slide7-8 M'!$G$21</c:f>
              <c:strCache>
                <c:ptCount val="1"/>
                <c:pt idx="0">
                  <c:v>  De 8 jrs à 14 joursdu départ</c:v>
                </c:pt>
              </c:strCache>
            </c:strRef>
          </c:tx>
          <c:spPr>
            <a:solidFill>
              <a:srgbClr val="F79646">
                <a:lumMod val="75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showVal val="1"/>
          </c:dLbls>
          <c:cat>
            <c:numRef>
              <c:f>'slide7-8 M'!$B$22:$B$23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M'!$G$22:$G$23</c:f>
              <c:numCache>
                <c:formatCode>0.0%</c:formatCode>
                <c:ptCount val="2"/>
                <c:pt idx="0">
                  <c:v>3.3255712737157495E-2</c:v>
                </c:pt>
                <c:pt idx="1">
                  <c:v>3.4575859919777942E-2</c:v>
                </c:pt>
              </c:numCache>
            </c:numRef>
          </c:val>
        </c:ser>
        <c:ser>
          <c:idx val="5"/>
          <c:order val="5"/>
          <c:tx>
            <c:strRef>
              <c:f>'slide7-8 M'!$H$21</c:f>
              <c:strCache>
                <c:ptCount val="1"/>
                <c:pt idx="0">
                  <c:v>  A moins de 7 jours du départ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'slide7-8 M'!$B$22:$B$23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M'!$H$22:$H$23</c:f>
              <c:numCache>
                <c:formatCode>0.0%</c:formatCode>
                <c:ptCount val="2"/>
                <c:pt idx="0">
                  <c:v>3.8773259032281862E-2</c:v>
                </c:pt>
                <c:pt idx="1">
                  <c:v>3.6311375294689606E-2</c:v>
                </c:pt>
              </c:numCache>
            </c:numRef>
          </c:val>
        </c:ser>
        <c:gapWidth val="99"/>
        <c:gapDepth val="149"/>
        <c:shape val="box"/>
        <c:axId val="104207872"/>
        <c:axId val="104209408"/>
        <c:axId val="0"/>
      </c:bar3DChart>
      <c:dateAx>
        <c:axId val="104207872"/>
        <c:scaling>
          <c:orientation val="minMax"/>
        </c:scaling>
        <c:delete val="1"/>
        <c:axPos val="l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[$-40C]mmm\-yy;@" sourceLinked="1"/>
        <c:tickLblPos val="none"/>
        <c:crossAx val="104209408"/>
        <c:crosses val="autoZero"/>
        <c:auto val="1"/>
        <c:lblOffset val="100"/>
      </c:dateAx>
      <c:valAx>
        <c:axId val="104209408"/>
        <c:scaling>
          <c:orientation val="minMax"/>
        </c:scaling>
        <c:axPos val="b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0%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104207872"/>
        <c:crosses val="autoZero"/>
        <c:crossBetween val="between"/>
        <c:majorUnit val="0.1"/>
      </c:valAx>
    </c:plotArea>
    <c:plotVisOnly val="1"/>
  </c:chart>
  <c:spPr>
    <a:noFill/>
    <a:ln>
      <a:noFill/>
    </a:ln>
  </c:spPr>
  <c:txPr>
    <a:bodyPr/>
    <a:lstStyle/>
    <a:p>
      <a:pPr>
        <a:defRPr sz="1000" b="1">
          <a:latin typeface="Arial" pitchFamily="34" charset="0"/>
          <a:cs typeface="Arial" pitchFamily="34" charset="0"/>
        </a:defRPr>
      </a:pPr>
      <a:endParaRPr lang="fr-FR"/>
    </a:p>
  </c:txPr>
  <c:externalData r:id="rId2">
    <c:autoUpdate val="1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7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"/>
      <c:rotY val="8"/>
      <c:rAngAx val="1"/>
    </c:view3D>
    <c:floor>
      <c:spPr>
        <a:solidFill>
          <a:sysClr val="window" lastClr="FFFFFF">
            <a:lumMod val="85000"/>
          </a:sysClr>
        </a:solidFill>
      </c:spPr>
    </c:floor>
    <c:sideWall>
      <c:spPr>
        <a:solidFill>
          <a:sysClr val="window" lastClr="FFFFFF">
            <a:lumMod val="85000"/>
            <a:alpha val="70000"/>
          </a:sysClr>
        </a:solidFill>
        <a:ln>
          <a:noFill/>
          <a:prstDash val="solid"/>
        </a:ln>
      </c:spPr>
    </c:sideWall>
    <c:backWall>
      <c:spPr>
        <a:solidFill>
          <a:sysClr val="window" lastClr="FFFFFF">
            <a:lumMod val="65000"/>
            <a:alpha val="70000"/>
          </a:sysClr>
        </a:solidFill>
        <a:ln>
          <a:noFill/>
          <a:prstDash val="solid"/>
        </a:ln>
      </c:spPr>
    </c:backWall>
    <c:plotArea>
      <c:layout>
        <c:manualLayout>
          <c:layoutTarget val="inner"/>
          <c:xMode val="edge"/>
          <c:yMode val="edge"/>
          <c:x val="0.16809811182361328"/>
          <c:y val="5.5432739691999813E-2"/>
          <c:w val="0.79502127927441701"/>
          <c:h val="0.83620051957890063"/>
        </c:manualLayout>
      </c:layout>
      <c:bar3DChart>
        <c:barDir val="bar"/>
        <c:grouping val="percentStacked"/>
        <c:ser>
          <c:idx val="0"/>
          <c:order val="0"/>
          <c:tx>
            <c:strRef>
              <c:f>'slide9-10 M'!$AE$23</c:f>
              <c:strCache>
                <c:ptCount val="1"/>
                <c:pt idx="0">
                  <c:v>A plus de 3 mois du départ</c:v>
                </c:pt>
              </c:strCache>
            </c:strRef>
          </c:tx>
          <c:spPr>
            <a:solidFill>
              <a:srgbClr val="0066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'slide9-10 M'!$AD$24:$AD$28</c:f>
              <c:strCache>
                <c:ptCount val="5"/>
                <c:pt idx="0">
                  <c:v>MEXIQUE</c:v>
                </c:pt>
                <c:pt idx="1">
                  <c:v>MALDIVES</c:v>
                </c:pt>
                <c:pt idx="2">
                  <c:v>THAILANDE</c:v>
                </c:pt>
                <c:pt idx="3">
                  <c:v>REP. DOMINICAINE</c:v>
                </c:pt>
                <c:pt idx="4">
                  <c:v>MAURICE</c:v>
                </c:pt>
              </c:strCache>
            </c:strRef>
          </c:cat>
          <c:val>
            <c:numRef>
              <c:f>'slide9-10 M'!$AE$24:$AE$28</c:f>
              <c:numCache>
                <c:formatCode>0%</c:formatCode>
                <c:ptCount val="5"/>
                <c:pt idx="0">
                  <c:v>0.36594942810228448</c:v>
                </c:pt>
                <c:pt idx="1">
                  <c:v>0.63545405107515263</c:v>
                </c:pt>
                <c:pt idx="2">
                  <c:v>0.36781433687455733</c:v>
                </c:pt>
                <c:pt idx="3">
                  <c:v>0.49567520991610581</c:v>
                </c:pt>
                <c:pt idx="4">
                  <c:v>0.60399464699885608</c:v>
                </c:pt>
              </c:numCache>
            </c:numRef>
          </c:val>
        </c:ser>
        <c:ser>
          <c:idx val="1"/>
          <c:order val="1"/>
          <c:tx>
            <c:strRef>
              <c:f>'slide9-10 M'!$AF$23</c:f>
              <c:strCache>
                <c:ptCount val="1"/>
                <c:pt idx="0">
                  <c:v>De 2 à 3 mois du départ</c:v>
                </c:pt>
              </c:strCache>
            </c:strRef>
          </c:tx>
          <c:spPr>
            <a:solidFill>
              <a:srgbClr val="0099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'slide9-10 M'!$AD$24:$AD$28</c:f>
              <c:strCache>
                <c:ptCount val="5"/>
                <c:pt idx="0">
                  <c:v>MEXIQUE</c:v>
                </c:pt>
                <c:pt idx="1">
                  <c:v>MALDIVES</c:v>
                </c:pt>
                <c:pt idx="2">
                  <c:v>THAILANDE</c:v>
                </c:pt>
                <c:pt idx="3">
                  <c:v>REP. DOMINICAINE</c:v>
                </c:pt>
                <c:pt idx="4">
                  <c:v>MAURICE</c:v>
                </c:pt>
              </c:strCache>
            </c:strRef>
          </c:cat>
          <c:val>
            <c:numRef>
              <c:f>'slide9-10 M'!$AF$24:$AF$28</c:f>
              <c:numCache>
                <c:formatCode>0%</c:formatCode>
                <c:ptCount val="5"/>
                <c:pt idx="0">
                  <c:v>0.26602277280072117</c:v>
                </c:pt>
                <c:pt idx="1">
                  <c:v>0.18327782216741451</c:v>
                </c:pt>
                <c:pt idx="2">
                  <c:v>0.20059508573118426</c:v>
                </c:pt>
                <c:pt idx="3">
                  <c:v>0.17809258546830867</c:v>
                </c:pt>
                <c:pt idx="4">
                  <c:v>0.11364824371412778</c:v>
                </c:pt>
              </c:numCache>
            </c:numRef>
          </c:val>
        </c:ser>
        <c:ser>
          <c:idx val="2"/>
          <c:order val="2"/>
          <c:tx>
            <c:strRef>
              <c:f>'slide9-10 M'!$AG$23</c:f>
              <c:strCache>
                <c:ptCount val="1"/>
                <c:pt idx="0">
                  <c:v>De 1 à 2 mois du départ</c:v>
                </c:pt>
              </c:strCache>
            </c:strRef>
          </c:tx>
          <c:spPr>
            <a:solidFill>
              <a:srgbClr val="9BBB59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showVal val="1"/>
          </c:dLbls>
          <c:cat>
            <c:strRef>
              <c:f>'slide9-10 M'!$AD$24:$AD$28</c:f>
              <c:strCache>
                <c:ptCount val="5"/>
                <c:pt idx="0">
                  <c:v>MEXIQUE</c:v>
                </c:pt>
                <c:pt idx="1">
                  <c:v>MALDIVES</c:v>
                </c:pt>
                <c:pt idx="2">
                  <c:v>THAILANDE</c:v>
                </c:pt>
                <c:pt idx="3">
                  <c:v>REP. DOMINICAINE</c:v>
                </c:pt>
                <c:pt idx="4">
                  <c:v>MAURICE</c:v>
                </c:pt>
              </c:strCache>
            </c:strRef>
          </c:cat>
          <c:val>
            <c:numRef>
              <c:f>'slide9-10 M'!$AG$24:$AG$28</c:f>
              <c:numCache>
                <c:formatCode>0%</c:formatCode>
                <c:ptCount val="5"/>
                <c:pt idx="0">
                  <c:v>0.20793392382267603</c:v>
                </c:pt>
                <c:pt idx="1">
                  <c:v>0.10422865333895114</c:v>
                </c:pt>
                <c:pt idx="2">
                  <c:v>0.24881357695934309</c:v>
                </c:pt>
                <c:pt idx="3">
                  <c:v>0.17822405023641291</c:v>
                </c:pt>
                <c:pt idx="4">
                  <c:v>0.12819606358133723</c:v>
                </c:pt>
              </c:numCache>
            </c:numRef>
          </c:val>
        </c:ser>
        <c:ser>
          <c:idx val="3"/>
          <c:order val="3"/>
          <c:tx>
            <c:strRef>
              <c:f>'slide9-10 M'!$AH$23</c:f>
              <c:strCache>
                <c:ptCount val="1"/>
                <c:pt idx="0">
                  <c:v>De 15 jrs à 1 mois du départ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showVal val="1"/>
          </c:dLbls>
          <c:cat>
            <c:strRef>
              <c:f>'slide9-10 M'!$AD$24:$AD$28</c:f>
              <c:strCache>
                <c:ptCount val="5"/>
                <c:pt idx="0">
                  <c:v>MEXIQUE</c:v>
                </c:pt>
                <c:pt idx="1">
                  <c:v>MALDIVES</c:v>
                </c:pt>
                <c:pt idx="2">
                  <c:v>THAILANDE</c:v>
                </c:pt>
                <c:pt idx="3">
                  <c:v>REP. DOMINICAINE</c:v>
                </c:pt>
                <c:pt idx="4">
                  <c:v>MAURICE</c:v>
                </c:pt>
              </c:strCache>
            </c:strRef>
          </c:cat>
          <c:val>
            <c:numRef>
              <c:f>'slide9-10 M'!$AH$24:$AH$28</c:f>
              <c:numCache>
                <c:formatCode>0%</c:formatCode>
                <c:ptCount val="5"/>
                <c:pt idx="0">
                  <c:v>0.10076116571859799</c:v>
                </c:pt>
                <c:pt idx="1">
                  <c:v>4.9197211150477399E-2</c:v>
                </c:pt>
                <c:pt idx="2">
                  <c:v>0.1083885734765971</c:v>
                </c:pt>
                <c:pt idx="3">
                  <c:v>9.6993664936019006E-2</c:v>
                </c:pt>
                <c:pt idx="4">
                  <c:v>0.10210023602495868</c:v>
                </c:pt>
              </c:numCache>
            </c:numRef>
          </c:val>
        </c:ser>
        <c:ser>
          <c:idx val="4"/>
          <c:order val="4"/>
          <c:tx>
            <c:strRef>
              <c:f>'slide9-10 M'!$AI$23</c:f>
              <c:strCache>
                <c:ptCount val="1"/>
                <c:pt idx="0">
                  <c:v>De 8 jrs à 14 joursdu départ</c:v>
                </c:pt>
              </c:strCache>
            </c:strRef>
          </c:tx>
          <c:spPr>
            <a:solidFill>
              <a:srgbClr val="F79646">
                <a:lumMod val="75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showVal val="1"/>
          </c:dLbls>
          <c:cat>
            <c:strRef>
              <c:f>'slide9-10 M'!$AD$24:$AD$28</c:f>
              <c:strCache>
                <c:ptCount val="5"/>
                <c:pt idx="0">
                  <c:v>MEXIQUE</c:v>
                </c:pt>
                <c:pt idx="1">
                  <c:v>MALDIVES</c:v>
                </c:pt>
                <c:pt idx="2">
                  <c:v>THAILANDE</c:v>
                </c:pt>
                <c:pt idx="3">
                  <c:v>REP. DOMINICAINE</c:v>
                </c:pt>
                <c:pt idx="4">
                  <c:v>MAURICE</c:v>
                </c:pt>
              </c:strCache>
            </c:strRef>
          </c:cat>
          <c:val>
            <c:numRef>
              <c:f>'slide9-10 M'!$AI$24:$AI$28</c:f>
              <c:numCache>
                <c:formatCode>0%</c:formatCode>
                <c:ptCount val="5"/>
                <c:pt idx="0">
                  <c:v>4.4335861730292844E-2</c:v>
                </c:pt>
                <c:pt idx="1">
                  <c:v>1.9065030206071178E-2</c:v>
                </c:pt>
                <c:pt idx="2">
                  <c:v>4.4487594137209693E-2</c:v>
                </c:pt>
                <c:pt idx="3">
                  <c:v>3.4847113465898021E-2</c:v>
                </c:pt>
                <c:pt idx="4">
                  <c:v>1.7823731252416163E-2</c:v>
                </c:pt>
              </c:numCache>
            </c:numRef>
          </c:val>
        </c:ser>
        <c:ser>
          <c:idx val="5"/>
          <c:order val="5"/>
          <c:tx>
            <c:strRef>
              <c:f>'slide9-10 M'!$AJ$23</c:f>
              <c:strCache>
                <c:ptCount val="1"/>
                <c:pt idx="0">
                  <c:v>A moins de 7 jours du départ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1"/>
              <c:delete val="1"/>
            </c:dLbl>
            <c:dLbl>
              <c:idx val="3"/>
              <c:delete val="1"/>
            </c:dLbl>
            <c:dLbl>
              <c:idx val="4"/>
              <c:layout>
                <c:manualLayout>
                  <c:x val="1.4946550194987944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'slide9-10 M'!$AD$24:$AD$28</c:f>
              <c:strCache>
                <c:ptCount val="5"/>
                <c:pt idx="0">
                  <c:v>MEXIQUE</c:v>
                </c:pt>
                <c:pt idx="1">
                  <c:v>MALDIVES</c:v>
                </c:pt>
                <c:pt idx="2">
                  <c:v>THAILANDE</c:v>
                </c:pt>
                <c:pt idx="3">
                  <c:v>REP. DOMINICAINE</c:v>
                </c:pt>
                <c:pt idx="4">
                  <c:v>MAURICE</c:v>
                </c:pt>
              </c:strCache>
            </c:strRef>
          </c:cat>
          <c:val>
            <c:numRef>
              <c:f>'slide9-10 M'!$AJ$24:$AJ$28</c:f>
              <c:numCache>
                <c:formatCode>0%</c:formatCode>
                <c:ptCount val="5"/>
                <c:pt idx="0">
                  <c:v>1.4996847825427984E-2</c:v>
                </c:pt>
                <c:pt idx="1">
                  <c:v>8.7772320619340146E-3</c:v>
                </c:pt>
                <c:pt idx="2">
                  <c:v>2.9900832821109627E-2</c:v>
                </c:pt>
                <c:pt idx="3">
                  <c:v>1.6167375977255885E-2</c:v>
                </c:pt>
                <c:pt idx="4">
                  <c:v>3.4237078428305603E-2</c:v>
                </c:pt>
              </c:numCache>
            </c:numRef>
          </c:val>
        </c:ser>
        <c:gapWidth val="99"/>
        <c:gapDepth val="149"/>
        <c:shape val="box"/>
        <c:axId val="104617856"/>
        <c:axId val="104619392"/>
        <c:axId val="0"/>
      </c:bar3DChart>
      <c:catAx>
        <c:axId val="104617856"/>
        <c:scaling>
          <c:orientation val="minMax"/>
        </c:scaling>
        <c:axPos val="l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General" sourceLinked="1"/>
        <c:tickLblPos val="nextTo"/>
        <c:txPr>
          <a:bodyPr rot="0" vert="horz"/>
          <a:lstStyle/>
          <a:p>
            <a:pPr>
              <a:defRPr sz="1000"/>
            </a:pPr>
            <a:endParaRPr lang="fr-FR"/>
          </a:p>
        </c:txPr>
        <c:crossAx val="104619392"/>
        <c:crosses val="autoZero"/>
        <c:auto val="1"/>
        <c:lblAlgn val="ctr"/>
        <c:lblOffset val="100"/>
      </c:catAx>
      <c:valAx>
        <c:axId val="104619392"/>
        <c:scaling>
          <c:orientation val="minMax"/>
        </c:scaling>
        <c:axPos val="b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0%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104617856"/>
        <c:crosses val="autoZero"/>
        <c:crossBetween val="between"/>
        <c:majorUnit val="0.1"/>
      </c:valAx>
    </c:plotArea>
    <c:plotVisOnly val="1"/>
  </c:chart>
  <c:spPr>
    <a:noFill/>
    <a:ln>
      <a:noFill/>
    </a:ln>
  </c:spPr>
  <c:txPr>
    <a:bodyPr/>
    <a:lstStyle/>
    <a:p>
      <a:pPr>
        <a:defRPr sz="1000" b="1">
          <a:latin typeface="Arial" pitchFamily="34" charset="0"/>
          <a:cs typeface="Arial" pitchFamily="34" charset="0"/>
        </a:defRPr>
      </a:pPr>
      <a:endParaRPr lang="fr-FR"/>
    </a:p>
  </c:txPr>
  <c:externalData r:id="rId2">
    <c:autoUpdate val="1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7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"/>
      <c:rotY val="8"/>
      <c:rAngAx val="1"/>
    </c:view3D>
    <c:floor>
      <c:spPr>
        <a:solidFill>
          <a:sysClr val="window" lastClr="FFFFFF">
            <a:lumMod val="85000"/>
          </a:sysClr>
        </a:solidFill>
      </c:spPr>
    </c:floor>
    <c:sideWall>
      <c:spPr>
        <a:solidFill>
          <a:sysClr val="window" lastClr="FFFFFF">
            <a:lumMod val="75000"/>
            <a:alpha val="60000"/>
          </a:sysClr>
        </a:solidFill>
        <a:ln>
          <a:noFill/>
          <a:prstDash val="solid"/>
        </a:ln>
      </c:spPr>
    </c:sideWall>
    <c:backWall>
      <c:spPr>
        <a:solidFill>
          <a:sysClr val="window" lastClr="FFFFFF">
            <a:lumMod val="75000"/>
            <a:alpha val="60000"/>
          </a:sysClr>
        </a:solidFill>
        <a:ln>
          <a:noFill/>
          <a:prstDash val="solid"/>
        </a:ln>
      </c:spPr>
    </c:backWall>
    <c:plotArea>
      <c:layout>
        <c:manualLayout>
          <c:layoutTarget val="inner"/>
          <c:xMode val="edge"/>
          <c:yMode val="edge"/>
          <c:x val="0.16744703128325344"/>
          <c:y val="0.10028590927538666"/>
          <c:w val="0.79730507200113565"/>
          <c:h val="0.82758690077519736"/>
        </c:manualLayout>
      </c:layout>
      <c:bar3DChart>
        <c:barDir val="bar"/>
        <c:grouping val="percentStacked"/>
        <c:ser>
          <c:idx val="0"/>
          <c:order val="0"/>
          <c:tx>
            <c:strRef>
              <c:f>'slide11-12 M'!$C$26</c:f>
              <c:strCache>
                <c:ptCount val="1"/>
                <c:pt idx="0">
                  <c:v>  Très long séjour
  (+ de 21 nuits)</c:v>
                </c:pt>
              </c:strCache>
            </c:strRef>
          </c:tx>
          <c:spPr>
            <a:solidFill>
              <a:srgbClr val="1F497D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'slide11-12 M'!$B$27:$B$28</c:f>
              <c:numCache>
                <c:formatCode>dd/mm/yyyy</c:formatCode>
                <c:ptCount val="2"/>
                <c:pt idx="0">
                  <c:v>41395</c:v>
                </c:pt>
                <c:pt idx="1">
                  <c:v>41760</c:v>
                </c:pt>
              </c:numCache>
            </c:numRef>
          </c:cat>
          <c:val>
            <c:numRef>
              <c:f>'slide11-12 M'!$C$27:$C$28</c:f>
              <c:numCache>
                <c:formatCode>0%</c:formatCode>
                <c:ptCount val="2"/>
                <c:pt idx="0">
                  <c:v>0.16117716721314113</c:v>
                </c:pt>
                <c:pt idx="1">
                  <c:v>0.14509029007172358</c:v>
                </c:pt>
              </c:numCache>
            </c:numRef>
          </c:val>
        </c:ser>
        <c:ser>
          <c:idx val="1"/>
          <c:order val="1"/>
          <c:tx>
            <c:strRef>
              <c:f>'slide11-12 M'!$D$26</c:f>
              <c:strCache>
                <c:ptCount val="1"/>
                <c:pt idx="0">
                  <c:v>  Long séjour
  (de 13 à 20 nuits)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'slide11-12 M'!$B$27:$B$28</c:f>
              <c:numCache>
                <c:formatCode>dd/mm/yyyy</c:formatCode>
                <c:ptCount val="2"/>
                <c:pt idx="0">
                  <c:v>41395</c:v>
                </c:pt>
                <c:pt idx="1">
                  <c:v>41760</c:v>
                </c:pt>
              </c:numCache>
            </c:numRef>
          </c:cat>
          <c:val>
            <c:numRef>
              <c:f>'slide11-12 M'!$D$27:$D$28</c:f>
              <c:numCache>
                <c:formatCode>0%</c:formatCode>
                <c:ptCount val="2"/>
                <c:pt idx="0">
                  <c:v>0.30311396773159932</c:v>
                </c:pt>
                <c:pt idx="1">
                  <c:v>0.29081157461073681</c:v>
                </c:pt>
              </c:numCache>
            </c:numRef>
          </c:val>
        </c:ser>
        <c:ser>
          <c:idx val="2"/>
          <c:order val="2"/>
          <c:tx>
            <c:strRef>
              <c:f>'slide11-12 M'!$E$26</c:f>
              <c:strCache>
                <c:ptCount val="1"/>
                <c:pt idx="0">
                  <c:v>  Moyen séjour
  (de 5 à 12 nuits)</c:v>
                </c:pt>
              </c:strCache>
            </c:strRef>
          </c:tx>
          <c:spPr>
            <a:solidFill>
              <a:srgbClr val="4BACC6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'slide11-12 M'!$B$27:$B$28</c:f>
              <c:numCache>
                <c:formatCode>dd/mm/yyyy</c:formatCode>
                <c:ptCount val="2"/>
                <c:pt idx="0">
                  <c:v>41395</c:v>
                </c:pt>
                <c:pt idx="1">
                  <c:v>41760</c:v>
                </c:pt>
              </c:numCache>
            </c:numRef>
          </c:cat>
          <c:val>
            <c:numRef>
              <c:f>'slide11-12 M'!$E$27:$E$28</c:f>
              <c:numCache>
                <c:formatCode>0%</c:formatCode>
                <c:ptCount val="2"/>
                <c:pt idx="0">
                  <c:v>0.49605545568286064</c:v>
                </c:pt>
                <c:pt idx="1">
                  <c:v>0.52416064740883261</c:v>
                </c:pt>
              </c:numCache>
            </c:numRef>
          </c:val>
        </c:ser>
        <c:ser>
          <c:idx val="3"/>
          <c:order val="3"/>
          <c:tx>
            <c:strRef>
              <c:f>'slide11-12 M'!$F$26</c:f>
              <c:strCache>
                <c:ptCount val="1"/>
                <c:pt idx="0">
                  <c:v>  Court séjour
  (de 1 à 4 nuits)</c:v>
                </c:pt>
              </c:strCache>
            </c:strRef>
          </c:tx>
          <c:spPr>
            <a:solidFill>
              <a:srgbClr val="4BACC6">
                <a:lumMod val="75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'slide11-12 M'!$B$27:$B$28</c:f>
              <c:numCache>
                <c:formatCode>dd/mm/yyyy</c:formatCode>
                <c:ptCount val="2"/>
                <c:pt idx="0">
                  <c:v>41395</c:v>
                </c:pt>
                <c:pt idx="1">
                  <c:v>41760</c:v>
                </c:pt>
              </c:numCache>
            </c:numRef>
          </c:cat>
          <c:val>
            <c:numRef>
              <c:f>'slide11-12 M'!$F$27:$F$28</c:f>
              <c:numCache>
                <c:formatCode>0%</c:formatCode>
                <c:ptCount val="2"/>
                <c:pt idx="0">
                  <c:v>3.9653409372399299E-2</c:v>
                </c:pt>
                <c:pt idx="1">
                  <c:v>3.9937487908707749E-2</c:v>
                </c:pt>
              </c:numCache>
            </c:numRef>
          </c:val>
        </c:ser>
        <c:gapWidth val="99"/>
        <c:gapDepth val="149"/>
        <c:shape val="box"/>
        <c:axId val="104710144"/>
        <c:axId val="104711680"/>
        <c:axId val="0"/>
      </c:bar3DChart>
      <c:dateAx>
        <c:axId val="104710144"/>
        <c:scaling>
          <c:orientation val="minMax"/>
        </c:scaling>
        <c:delete val="1"/>
        <c:axPos val="l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dd/mm/yyyy" sourceLinked="1"/>
        <c:tickLblPos val="none"/>
        <c:crossAx val="104711680"/>
        <c:crosses val="autoZero"/>
        <c:auto val="1"/>
        <c:lblOffset val="100"/>
      </c:dateAx>
      <c:valAx>
        <c:axId val="104711680"/>
        <c:scaling>
          <c:orientation val="minMax"/>
        </c:scaling>
        <c:axPos val="b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0%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104710144"/>
        <c:crosses val="autoZero"/>
        <c:crossBetween val="between"/>
        <c:majorUnit val="0.1"/>
      </c:valAx>
    </c:plotArea>
    <c:plotVisOnly val="1"/>
  </c:chart>
  <c:spPr>
    <a:noFill/>
    <a:ln>
      <a:noFill/>
    </a:ln>
  </c:spPr>
  <c:txPr>
    <a:bodyPr/>
    <a:lstStyle/>
    <a:p>
      <a:pPr>
        <a:defRPr sz="1000" b="1">
          <a:latin typeface="Arial" pitchFamily="34" charset="0"/>
          <a:cs typeface="Arial" pitchFamily="34" charset="0"/>
        </a:defRPr>
      </a:pPr>
      <a:endParaRPr lang="fr-FR"/>
    </a:p>
  </c:txPr>
  <c:externalData r:id="rId2">
    <c:autoUpdate val="1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7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"/>
      <c:rotY val="8"/>
      <c:rAngAx val="1"/>
    </c:view3D>
    <c:floor>
      <c:spPr>
        <a:solidFill>
          <a:sysClr val="window" lastClr="FFFFFF">
            <a:lumMod val="85000"/>
          </a:sysClr>
        </a:solidFill>
      </c:spPr>
    </c:floor>
    <c:sideWall>
      <c:spPr>
        <a:solidFill>
          <a:sysClr val="window" lastClr="FFFFFF">
            <a:lumMod val="75000"/>
            <a:alpha val="60000"/>
          </a:sysClr>
        </a:solidFill>
        <a:ln>
          <a:noFill/>
          <a:prstDash val="solid"/>
        </a:ln>
      </c:spPr>
    </c:sideWall>
    <c:backWall>
      <c:spPr>
        <a:solidFill>
          <a:sysClr val="window" lastClr="FFFFFF">
            <a:lumMod val="75000"/>
            <a:alpha val="60000"/>
          </a:sysClr>
        </a:solidFill>
        <a:ln>
          <a:noFill/>
          <a:prstDash val="solid"/>
        </a:ln>
      </c:spPr>
    </c:backWall>
    <c:plotArea>
      <c:layout>
        <c:manualLayout>
          <c:layoutTarget val="inner"/>
          <c:xMode val="edge"/>
          <c:yMode val="edge"/>
          <c:x val="0.13812603285700503"/>
          <c:y val="5.0106680213360434E-2"/>
          <c:w val="0.79730507200113565"/>
          <c:h val="0.82758690077519736"/>
        </c:manualLayout>
      </c:layout>
      <c:bar3DChart>
        <c:barDir val="bar"/>
        <c:grouping val="percentStacked"/>
        <c:ser>
          <c:idx val="0"/>
          <c:order val="0"/>
          <c:tx>
            <c:strRef>
              <c:f>'slide13-14 M'!$AC$14</c:f>
              <c:strCache>
                <c:ptCount val="1"/>
                <c:pt idx="0">
                  <c:v>Très long séjour</c:v>
                </c:pt>
              </c:strCache>
            </c:strRef>
          </c:tx>
          <c:spPr>
            <a:solidFill>
              <a:srgbClr val="1F497D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'slide13-14 M'!$AB$15:$AB$19</c:f>
              <c:strCache>
                <c:ptCount val="5"/>
                <c:pt idx="0">
                  <c:v>USA</c:v>
                </c:pt>
                <c:pt idx="1">
                  <c:v>MEXIQUE</c:v>
                </c:pt>
                <c:pt idx="2">
                  <c:v>MAURICE</c:v>
                </c:pt>
                <c:pt idx="3">
                  <c:v>THAILANDE</c:v>
                </c:pt>
                <c:pt idx="4">
                  <c:v>REP. DOMINICAINE</c:v>
                </c:pt>
              </c:strCache>
            </c:strRef>
          </c:cat>
          <c:val>
            <c:numRef>
              <c:f>'slide13-14 M'!$AC$15:$AC$19</c:f>
              <c:numCache>
                <c:formatCode>0%</c:formatCode>
                <c:ptCount val="5"/>
                <c:pt idx="0">
                  <c:v>0.13180569150113874</c:v>
                </c:pt>
                <c:pt idx="1">
                  <c:v>3.3461372938806251E-2</c:v>
                </c:pt>
                <c:pt idx="2">
                  <c:v>2.8733663381483986E-2</c:v>
                </c:pt>
                <c:pt idx="3">
                  <c:v>0.23558539094036346</c:v>
                </c:pt>
                <c:pt idx="4">
                  <c:v>4.5332999041277675E-2</c:v>
                </c:pt>
              </c:numCache>
            </c:numRef>
          </c:val>
        </c:ser>
        <c:ser>
          <c:idx val="1"/>
          <c:order val="1"/>
          <c:tx>
            <c:strRef>
              <c:f>'slide13-14 M'!$AD$14</c:f>
              <c:strCache>
                <c:ptCount val="1"/>
                <c:pt idx="0">
                  <c:v>Long séjour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'slide13-14 M'!$AB$15:$AB$19</c:f>
              <c:strCache>
                <c:ptCount val="5"/>
                <c:pt idx="0">
                  <c:v>USA</c:v>
                </c:pt>
                <c:pt idx="1">
                  <c:v>MEXIQUE</c:v>
                </c:pt>
                <c:pt idx="2">
                  <c:v>MAURICE</c:v>
                </c:pt>
                <c:pt idx="3">
                  <c:v>THAILANDE</c:v>
                </c:pt>
                <c:pt idx="4">
                  <c:v>REP. DOMINICAINE</c:v>
                </c:pt>
              </c:strCache>
            </c:strRef>
          </c:cat>
          <c:val>
            <c:numRef>
              <c:f>'slide13-14 M'!$AD$15:$AD$19</c:f>
              <c:numCache>
                <c:formatCode>0%</c:formatCode>
                <c:ptCount val="5"/>
                <c:pt idx="0">
                  <c:v>0.12445088422055899</c:v>
                </c:pt>
                <c:pt idx="1">
                  <c:v>0.23363870668911838</c:v>
                </c:pt>
                <c:pt idx="2">
                  <c:v>0.22038638608965155</c:v>
                </c:pt>
                <c:pt idx="3">
                  <c:v>0.3967229257396086</c:v>
                </c:pt>
                <c:pt idx="4">
                  <c:v>0.24302924070531562</c:v>
                </c:pt>
              </c:numCache>
            </c:numRef>
          </c:val>
        </c:ser>
        <c:ser>
          <c:idx val="2"/>
          <c:order val="2"/>
          <c:tx>
            <c:strRef>
              <c:f>'slide13-14 M'!$AE$14</c:f>
              <c:strCache>
                <c:ptCount val="1"/>
                <c:pt idx="0">
                  <c:v>Moyen séjour</c:v>
                </c:pt>
              </c:strCache>
            </c:strRef>
          </c:tx>
          <c:spPr>
            <a:solidFill>
              <a:srgbClr val="4BACC6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b="1">
                    <a:solidFill>
                      <a:schemeClr val="tx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'slide13-14 M'!$AB$15:$AB$19</c:f>
              <c:strCache>
                <c:ptCount val="5"/>
                <c:pt idx="0">
                  <c:v>USA</c:v>
                </c:pt>
                <c:pt idx="1">
                  <c:v>MEXIQUE</c:v>
                </c:pt>
                <c:pt idx="2">
                  <c:v>MAURICE</c:v>
                </c:pt>
                <c:pt idx="3">
                  <c:v>THAILANDE</c:v>
                </c:pt>
                <c:pt idx="4">
                  <c:v>REP. DOMINICAINE</c:v>
                </c:pt>
              </c:strCache>
            </c:strRef>
          </c:cat>
          <c:val>
            <c:numRef>
              <c:f>'slide13-14 M'!$AE$15:$AE$19</c:f>
              <c:numCache>
                <c:formatCode>0%</c:formatCode>
                <c:ptCount val="5"/>
                <c:pt idx="0">
                  <c:v>0.5011348824106423</c:v>
                </c:pt>
                <c:pt idx="1">
                  <c:v>0.70426975267591185</c:v>
                </c:pt>
                <c:pt idx="2">
                  <c:v>0.7396123970292372</c:v>
                </c:pt>
                <c:pt idx="3">
                  <c:v>0.35920064829539394</c:v>
                </c:pt>
                <c:pt idx="4">
                  <c:v>0.70213449951665918</c:v>
                </c:pt>
              </c:numCache>
            </c:numRef>
          </c:val>
        </c:ser>
        <c:ser>
          <c:idx val="3"/>
          <c:order val="3"/>
          <c:tx>
            <c:strRef>
              <c:f>'slide13-14 M'!$AF$14</c:f>
              <c:strCache>
                <c:ptCount val="1"/>
                <c:pt idx="0">
                  <c:v>Court séjour</c:v>
                </c:pt>
              </c:strCache>
            </c:strRef>
          </c:tx>
          <c:spPr>
            <a:solidFill>
              <a:srgbClr val="4BACC6">
                <a:lumMod val="75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2"/>
              <c:delete val="1"/>
            </c:dLbl>
            <c:dLbl>
              <c:idx val="3"/>
              <c:delete val="1"/>
            </c:dLbl>
            <c:dLbl>
              <c:idx val="4"/>
              <c:delete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'slide13-14 M'!$AB$15:$AB$19</c:f>
              <c:strCache>
                <c:ptCount val="5"/>
                <c:pt idx="0">
                  <c:v>USA</c:v>
                </c:pt>
                <c:pt idx="1">
                  <c:v>MEXIQUE</c:v>
                </c:pt>
                <c:pt idx="2">
                  <c:v>MAURICE</c:v>
                </c:pt>
                <c:pt idx="3">
                  <c:v>THAILANDE</c:v>
                </c:pt>
                <c:pt idx="4">
                  <c:v>REP. DOMINICAINE</c:v>
                </c:pt>
              </c:strCache>
            </c:strRef>
          </c:cat>
          <c:val>
            <c:numRef>
              <c:f>'slide13-14 M'!$AF$15:$AF$19</c:f>
              <c:numCache>
                <c:formatCode>0%</c:formatCode>
                <c:ptCount val="5"/>
                <c:pt idx="0">
                  <c:v>0.24260854186766037</c:v>
                </c:pt>
                <c:pt idx="1">
                  <c:v>2.8630167696163455E-2</c:v>
                </c:pt>
                <c:pt idx="2">
                  <c:v>1.1267553499627497E-2</c:v>
                </c:pt>
                <c:pt idx="3">
                  <c:v>8.4910350246354075E-3</c:v>
                </c:pt>
                <c:pt idx="4">
                  <c:v>9.5032607367477873E-3</c:v>
                </c:pt>
              </c:numCache>
            </c:numRef>
          </c:val>
        </c:ser>
        <c:gapWidth val="99"/>
        <c:gapDepth val="149"/>
        <c:shape val="box"/>
        <c:axId val="104765312"/>
        <c:axId val="104766848"/>
        <c:axId val="0"/>
      </c:bar3DChart>
      <c:catAx>
        <c:axId val="104765312"/>
        <c:scaling>
          <c:orientation val="minMax"/>
        </c:scaling>
        <c:axPos val="l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General" sourceLinked="1"/>
        <c:tickLblPos val="nextTo"/>
        <c:txPr>
          <a:bodyPr rot="0" vert="horz"/>
          <a:lstStyle/>
          <a:p>
            <a:pPr>
              <a:defRPr sz="1100"/>
            </a:pPr>
            <a:endParaRPr lang="fr-FR"/>
          </a:p>
        </c:txPr>
        <c:crossAx val="104766848"/>
        <c:crosses val="autoZero"/>
        <c:auto val="1"/>
        <c:lblAlgn val="ctr"/>
        <c:lblOffset val="100"/>
      </c:catAx>
      <c:valAx>
        <c:axId val="104766848"/>
        <c:scaling>
          <c:orientation val="minMax"/>
        </c:scaling>
        <c:axPos val="b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0%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104765312"/>
        <c:crosses val="autoZero"/>
        <c:crossBetween val="between"/>
        <c:majorUnit val="0.1"/>
      </c:valAx>
    </c:plotArea>
    <c:plotVisOnly val="1"/>
  </c:chart>
  <c:spPr>
    <a:noFill/>
    <a:ln>
      <a:noFill/>
    </a:ln>
  </c:spPr>
  <c:txPr>
    <a:bodyPr/>
    <a:lstStyle/>
    <a:p>
      <a:pPr>
        <a:defRPr sz="1000" b="1">
          <a:latin typeface="Arial" pitchFamily="34" charset="0"/>
          <a:cs typeface="Arial" pitchFamily="34" charset="0"/>
        </a:defRPr>
      </a:pPr>
      <a:endParaRPr lang="fr-FR"/>
    </a:p>
  </c:txPr>
  <c:externalData r:id="rId2">
    <c:autoUpdate val="1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4654250857719123E-2"/>
          <c:y val="0.1729303792680017"/>
          <c:w val="0.90494586239825991"/>
          <c:h val="0.7957781773952316"/>
        </c:manualLayout>
      </c:layout>
      <c:barChart>
        <c:barDir val="col"/>
        <c:grouping val="clustered"/>
        <c:ser>
          <c:idx val="0"/>
          <c:order val="0"/>
          <c:spPr>
            <a:solidFill>
              <a:srgbClr val="FF6600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2400000"/>
              </a:lightRig>
            </a:scene3d>
            <a:sp3d>
              <a:bevelT w="165100" prst="coolSlant"/>
            </a:sp3d>
          </c:spPr>
          <c:dLbls>
            <c:dLbl>
              <c:idx val="1"/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fr-FR"/>
                </a:p>
              </c:txPr>
            </c:dLbl>
            <c:dLbl>
              <c:idx val="2"/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fr-FR"/>
                </a:p>
              </c:txPr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'slide03-04 F'!$T$11:$T$14</c:f>
              <c:strCache>
                <c:ptCount val="4"/>
                <c:pt idx="0">
                  <c:v>FRANCE
METROPOLITAINE</c:v>
                </c:pt>
                <c:pt idx="1">
                  <c:v>ANTILLES
 FRANCAISES</c:v>
                </c:pt>
                <c:pt idx="2">
                  <c:v>REUNION</c:v>
                </c:pt>
                <c:pt idx="3">
                  <c:v>POLYNESIE
 FRANCAISE</c:v>
                </c:pt>
              </c:strCache>
            </c:strRef>
          </c:cat>
          <c:val>
            <c:numRef>
              <c:f>'slide03-04 F'!$U$11:$U$14</c:f>
              <c:numCache>
                <c:formatCode>0%</c:formatCode>
                <c:ptCount val="4"/>
                <c:pt idx="0">
                  <c:v>0.23446488120666981</c:v>
                </c:pt>
                <c:pt idx="1">
                  <c:v>-0.20080356218798406</c:v>
                </c:pt>
                <c:pt idx="2">
                  <c:v>-0.13340821829648741</c:v>
                </c:pt>
                <c:pt idx="3">
                  <c:v>0.26745177891320038</c:v>
                </c:pt>
              </c:numCache>
            </c:numRef>
          </c:val>
        </c:ser>
        <c:ser>
          <c:idx val="1"/>
          <c:order val="1"/>
          <c:spPr>
            <a:solidFill>
              <a:srgbClr val="0066FF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2400000"/>
              </a:lightRig>
            </a:scene3d>
            <a:sp3d>
              <a:bevelT w="165100" prst="coolSlant"/>
            </a:sp3d>
          </c:spPr>
          <c:dLbls>
            <c:dLbl>
              <c:idx val="1"/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fr-FR"/>
                </a:p>
              </c:txPr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>
                      <a:solidFill>
                        <a:srgbClr val="FF0000"/>
                      </a:solidFill>
                    </a:defRPr>
                  </a:pPr>
                  <a:endParaRPr lang="fr-FR"/>
                </a:p>
              </c:txPr>
            </c:dLbl>
            <c:dLbl>
              <c:idx val="3"/>
              <c:layout>
                <c:manualLayout>
                  <c:x val="0"/>
                  <c:y val="3.0408498672561454E-3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tx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'slide03-04 F'!$T$11:$T$14</c:f>
              <c:strCache>
                <c:ptCount val="4"/>
                <c:pt idx="0">
                  <c:v>FRANCE
METROPOLITAINE</c:v>
                </c:pt>
                <c:pt idx="1">
                  <c:v>ANTILLES
 FRANCAISES</c:v>
                </c:pt>
                <c:pt idx="2">
                  <c:v>REUNION</c:v>
                </c:pt>
                <c:pt idx="3">
                  <c:v>POLYNESIE
 FRANCAISE</c:v>
                </c:pt>
              </c:strCache>
            </c:strRef>
          </c:cat>
          <c:val>
            <c:numRef>
              <c:f>'slide03-04 F'!$V$11:$V$14</c:f>
              <c:numCache>
                <c:formatCode>0%</c:formatCode>
                <c:ptCount val="4"/>
                <c:pt idx="0">
                  <c:v>4.2971181669698787E-2</c:v>
                </c:pt>
                <c:pt idx="1">
                  <c:v>-0.19835020097142245</c:v>
                </c:pt>
                <c:pt idx="2">
                  <c:v>-0.12640433452673103</c:v>
                </c:pt>
                <c:pt idx="3">
                  <c:v>1.1008969604532641</c:v>
                </c:pt>
              </c:numCache>
            </c:numRef>
          </c:val>
        </c:ser>
        <c:gapWidth val="116"/>
        <c:overlap val="-4"/>
        <c:axId val="90848256"/>
        <c:axId val="90891008"/>
      </c:barChart>
      <c:catAx>
        <c:axId val="90848256"/>
        <c:scaling>
          <c:orientation val="minMax"/>
        </c:scaling>
        <c:axPos val="b"/>
        <c:majorGridlines>
          <c:spPr>
            <a:ln>
              <a:solidFill>
                <a:sysClr val="windowText" lastClr="000000">
                  <a:lumMod val="15000"/>
                  <a:lumOff val="85000"/>
                </a:sysClr>
              </a:solidFill>
            </a:ln>
          </c:spPr>
        </c:majorGridlines>
        <c:numFmt formatCode="General" sourceLinked="1"/>
        <c:majorTickMark val="none"/>
        <c:tickLblPos val="high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90891008"/>
        <c:crosses val="autoZero"/>
        <c:auto val="1"/>
        <c:lblAlgn val="ctr"/>
        <c:lblOffset val="100"/>
      </c:catAx>
      <c:valAx>
        <c:axId val="90891008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b="1"/>
            </a:pPr>
            <a:endParaRPr lang="fr-FR"/>
          </a:p>
        </c:txPr>
        <c:crossAx val="90848256"/>
        <c:crosses val="autoZero"/>
        <c:crossBetween val="between"/>
      </c:valAx>
      <c:spPr>
        <a:solidFill>
          <a:srgbClr val="FFFFCC">
            <a:alpha val="64706"/>
          </a:srgbClr>
        </a:solidFill>
        <a:ln>
          <a:noFill/>
        </a:ln>
        <a:effectLst/>
      </c:spPr>
    </c:plotArea>
    <c:plotVisOnly val="1"/>
    <c:dispBlanksAs val="gap"/>
  </c:chart>
  <c:spPr>
    <a:noFill/>
    <a:ln w="9525" cap="flat" cmpd="sng" algn="ctr">
      <a:solidFill>
        <a:schemeClr val="bg1">
          <a:lumMod val="65000"/>
        </a:schemeClr>
      </a:solidFill>
      <a:round/>
    </a:ln>
    <a:effectLst/>
  </c:spPr>
  <c:txPr>
    <a:bodyPr/>
    <a:lstStyle/>
    <a:p>
      <a:pPr>
        <a:defRPr b="1">
          <a:latin typeface="Arial" pitchFamily="34" charset="0"/>
          <a:cs typeface="Arial" pitchFamily="34" charset="0"/>
        </a:defRPr>
      </a:pPr>
      <a:endParaRPr lang="fr-FR"/>
    </a:p>
  </c:txPr>
  <c:externalData r:id="rId2">
    <c:autoUpdate val="1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7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"/>
      <c:rotY val="8"/>
      <c:rAngAx val="1"/>
    </c:view3D>
    <c:floor>
      <c:spPr>
        <a:solidFill>
          <a:sysClr val="window" lastClr="FFFFFF">
            <a:lumMod val="85000"/>
          </a:sysClr>
        </a:solidFill>
      </c:spPr>
    </c:floor>
    <c:sideWall>
      <c:spPr>
        <a:solidFill>
          <a:sysClr val="window" lastClr="FFFFFF">
            <a:lumMod val="50000"/>
            <a:alpha val="35000"/>
          </a:sysClr>
        </a:solidFill>
        <a:ln>
          <a:noFill/>
          <a:prstDash val="solid"/>
        </a:ln>
      </c:spPr>
    </c:sideWall>
    <c:backWall>
      <c:spPr>
        <a:solidFill>
          <a:sysClr val="window" lastClr="FFFFFF">
            <a:lumMod val="50000"/>
            <a:alpha val="35000"/>
          </a:sysClr>
        </a:solidFill>
        <a:ln>
          <a:noFill/>
          <a:prstDash val="solid"/>
        </a:ln>
      </c:spPr>
    </c:backWall>
    <c:plotArea>
      <c:layout>
        <c:manualLayout>
          <c:layoutTarget val="inner"/>
          <c:xMode val="edge"/>
          <c:yMode val="edge"/>
          <c:x val="0.16809811182361328"/>
          <c:y val="5.5432739691999813E-2"/>
          <c:w val="0.79502127927441613"/>
          <c:h val="0.83620051957890063"/>
        </c:manualLayout>
      </c:layout>
      <c:bar3DChart>
        <c:barDir val="bar"/>
        <c:grouping val="percentStacked"/>
        <c:ser>
          <c:idx val="0"/>
          <c:order val="0"/>
          <c:tx>
            <c:strRef>
              <c:f>'slide7-8 F'!$C$19</c:f>
              <c:strCache>
                <c:ptCount val="1"/>
                <c:pt idx="0">
                  <c:v>  A plus de 3 mois du départ</c:v>
                </c:pt>
              </c:strCache>
            </c:strRef>
          </c:tx>
          <c:spPr>
            <a:solidFill>
              <a:srgbClr val="0066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'slide7-8 F'!$B$20:$B$21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F'!$C$20:$C$21</c:f>
              <c:numCache>
                <c:formatCode>0.0%</c:formatCode>
                <c:ptCount val="2"/>
                <c:pt idx="0">
                  <c:v>0.21017358702852817</c:v>
                </c:pt>
                <c:pt idx="1">
                  <c:v>0.24468518371803949</c:v>
                </c:pt>
              </c:numCache>
            </c:numRef>
          </c:val>
        </c:ser>
        <c:ser>
          <c:idx val="1"/>
          <c:order val="1"/>
          <c:tx>
            <c:strRef>
              <c:f>'slide7-8 F'!$D$19</c:f>
              <c:strCache>
                <c:ptCount val="1"/>
                <c:pt idx="0">
                  <c:v>  De 2 à 3 mois du départ</c:v>
                </c:pt>
              </c:strCache>
            </c:strRef>
          </c:tx>
          <c:spPr>
            <a:solidFill>
              <a:srgbClr val="0099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'slide7-8 F'!$B$20:$B$21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F'!$D$20:$D$21</c:f>
              <c:numCache>
                <c:formatCode>0.0%</c:formatCode>
                <c:ptCount val="2"/>
                <c:pt idx="0">
                  <c:v>0.10043387867108501</c:v>
                </c:pt>
                <c:pt idx="1">
                  <c:v>0.10044855883062924</c:v>
                </c:pt>
              </c:numCache>
            </c:numRef>
          </c:val>
        </c:ser>
        <c:ser>
          <c:idx val="2"/>
          <c:order val="2"/>
          <c:tx>
            <c:strRef>
              <c:f>'slide7-8 F'!$E$19</c:f>
              <c:strCache>
                <c:ptCount val="1"/>
                <c:pt idx="0">
                  <c:v>  De 1 à 2 mois du départ</c:v>
                </c:pt>
              </c:strCache>
            </c:strRef>
          </c:tx>
          <c:spPr>
            <a:solidFill>
              <a:srgbClr val="9BBB59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showVal val="1"/>
          </c:dLbls>
          <c:cat>
            <c:numRef>
              <c:f>'slide7-8 F'!$B$20:$B$21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F'!$E$20:$E$21</c:f>
              <c:numCache>
                <c:formatCode>0.0%</c:formatCode>
                <c:ptCount val="2"/>
                <c:pt idx="0">
                  <c:v>0.15170879157419562</c:v>
                </c:pt>
                <c:pt idx="1">
                  <c:v>0.17674657148288633</c:v>
                </c:pt>
              </c:numCache>
            </c:numRef>
          </c:val>
        </c:ser>
        <c:ser>
          <c:idx val="3"/>
          <c:order val="3"/>
          <c:tx>
            <c:strRef>
              <c:f>'slide7-8 F'!$F$19</c:f>
              <c:strCache>
                <c:ptCount val="1"/>
                <c:pt idx="0">
                  <c:v>  De 15 jrs à 1 mois du départ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ysClr val="windowText" lastClr="000000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'slide7-8 F'!$B$20:$B$21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F'!$F$20:$F$21</c:f>
              <c:numCache>
                <c:formatCode>0.0%</c:formatCode>
                <c:ptCount val="2"/>
                <c:pt idx="0">
                  <c:v>0.14015019440113871</c:v>
                </c:pt>
                <c:pt idx="1">
                  <c:v>0.12636026889626994</c:v>
                </c:pt>
              </c:numCache>
            </c:numRef>
          </c:val>
        </c:ser>
        <c:ser>
          <c:idx val="4"/>
          <c:order val="4"/>
          <c:tx>
            <c:strRef>
              <c:f>'slide7-8 F'!$G$19</c:f>
              <c:strCache>
                <c:ptCount val="1"/>
                <c:pt idx="0">
                  <c:v>  De 8 jrs à 14 joursdu départ</c:v>
                </c:pt>
              </c:strCache>
            </c:strRef>
          </c:tx>
          <c:spPr>
            <a:solidFill>
              <a:srgbClr val="F79646">
                <a:lumMod val="75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showVal val="1"/>
          </c:dLbls>
          <c:cat>
            <c:numRef>
              <c:f>'slide7-8 F'!$B$20:$B$21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F'!$G$20:$G$21</c:f>
              <c:numCache>
                <c:formatCode>0.0%</c:formatCode>
                <c:ptCount val="2"/>
                <c:pt idx="0">
                  <c:v>0.10212949960806735</c:v>
                </c:pt>
                <c:pt idx="1">
                  <c:v>8.2280361839871696E-2</c:v>
                </c:pt>
              </c:numCache>
            </c:numRef>
          </c:val>
        </c:ser>
        <c:ser>
          <c:idx val="5"/>
          <c:order val="5"/>
          <c:tx>
            <c:strRef>
              <c:f>'slide7-8 F'!$H$19</c:f>
              <c:strCache>
                <c:ptCount val="1"/>
                <c:pt idx="0">
                  <c:v>  A moins de 7 jours du départ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spPr>
              <a:noFill/>
            </c:spPr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'slide7-8 F'!$B$20:$B$21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F'!$H$20:$H$21</c:f>
              <c:numCache>
                <c:formatCode>0.0%</c:formatCode>
                <c:ptCount val="2"/>
                <c:pt idx="0">
                  <c:v>0.29540404871698561</c:v>
                </c:pt>
                <c:pt idx="1">
                  <c:v>0.26947905523230381</c:v>
                </c:pt>
              </c:numCache>
            </c:numRef>
          </c:val>
        </c:ser>
        <c:gapWidth val="99"/>
        <c:gapDepth val="149"/>
        <c:shape val="box"/>
        <c:axId val="91110016"/>
        <c:axId val="91124096"/>
        <c:axId val="0"/>
      </c:bar3DChart>
      <c:dateAx>
        <c:axId val="91110016"/>
        <c:scaling>
          <c:orientation val="minMax"/>
        </c:scaling>
        <c:delete val="1"/>
        <c:axPos val="l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[$-40C]mmm\-yy;@" sourceLinked="1"/>
        <c:tickLblPos val="none"/>
        <c:crossAx val="91124096"/>
        <c:crosses val="autoZero"/>
        <c:auto val="1"/>
        <c:lblOffset val="100"/>
      </c:dateAx>
      <c:valAx>
        <c:axId val="91124096"/>
        <c:scaling>
          <c:orientation val="minMax"/>
        </c:scaling>
        <c:axPos val="b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0%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91110016"/>
        <c:crosses val="autoZero"/>
        <c:crossBetween val="between"/>
        <c:majorUnit val="0.1"/>
      </c:valAx>
    </c:plotArea>
    <c:plotVisOnly val="1"/>
  </c:chart>
  <c:spPr>
    <a:noFill/>
    <a:ln>
      <a:noFill/>
    </a:ln>
  </c:spPr>
  <c:txPr>
    <a:bodyPr/>
    <a:lstStyle/>
    <a:p>
      <a:pPr>
        <a:defRPr sz="1000" b="1">
          <a:latin typeface="Arial" pitchFamily="34" charset="0"/>
          <a:cs typeface="Arial" pitchFamily="34" charset="0"/>
        </a:defRPr>
      </a:pPr>
      <a:endParaRPr lang="fr-FR"/>
    </a:p>
  </c:txPr>
  <c:externalData r:id="rId2">
    <c:autoUpdate val="1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7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"/>
      <c:rotY val="8"/>
      <c:rAngAx val="1"/>
    </c:view3D>
    <c:floor>
      <c:spPr>
        <a:solidFill>
          <a:sysClr val="window" lastClr="FFFFFF">
            <a:lumMod val="85000"/>
          </a:sysClr>
        </a:solidFill>
      </c:spPr>
    </c:floor>
    <c:sideWall>
      <c:spPr>
        <a:solidFill>
          <a:sysClr val="window" lastClr="FFFFFF">
            <a:lumMod val="75000"/>
            <a:alpha val="65000"/>
          </a:sysClr>
        </a:solidFill>
        <a:ln>
          <a:noFill/>
          <a:prstDash val="solid"/>
        </a:ln>
      </c:spPr>
    </c:sideWall>
    <c:backWall>
      <c:spPr>
        <a:solidFill>
          <a:sysClr val="window" lastClr="FFFFFF">
            <a:lumMod val="75000"/>
            <a:alpha val="65000"/>
          </a:sysClr>
        </a:solidFill>
        <a:ln>
          <a:noFill/>
          <a:prstDash val="solid"/>
        </a:ln>
      </c:spPr>
    </c:backWall>
    <c:plotArea>
      <c:layout>
        <c:manualLayout>
          <c:layoutTarget val="inner"/>
          <c:xMode val="edge"/>
          <c:yMode val="edge"/>
          <c:x val="0.17390359191212332"/>
          <c:y val="7.1841785905794042E-2"/>
          <c:w val="0.78767255027219263"/>
          <c:h val="0.79470173248724063"/>
        </c:manualLayout>
      </c:layout>
      <c:bar3DChart>
        <c:barDir val="bar"/>
        <c:grouping val="percentStacked"/>
        <c:ser>
          <c:idx val="0"/>
          <c:order val="0"/>
          <c:tx>
            <c:strRef>
              <c:f>'slide9-10 F'!$T$26</c:f>
              <c:strCache>
                <c:ptCount val="1"/>
                <c:pt idx="0">
                  <c:v>A plus de 3 mois du départ</c:v>
                </c:pt>
              </c:strCache>
            </c:strRef>
          </c:tx>
          <c:spPr>
            <a:solidFill>
              <a:srgbClr val="0066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'slide9-10 F'!$S$28:$S$31</c:f>
              <c:strCache>
                <c:ptCount val="4"/>
                <c:pt idx="0">
                  <c:v>POLYNESIE
 FRANCAISE</c:v>
                </c:pt>
                <c:pt idx="1">
                  <c:v>REUNION</c:v>
                </c:pt>
                <c:pt idx="2">
                  <c:v>ANTILLES
 FRANCAISES</c:v>
                </c:pt>
                <c:pt idx="3">
                  <c:v>FRANCE
METROPOLITAINE</c:v>
                </c:pt>
              </c:strCache>
            </c:strRef>
          </c:cat>
          <c:val>
            <c:numRef>
              <c:f>'slide9-10 F'!$T$28:$T$31</c:f>
              <c:numCache>
                <c:formatCode>0%</c:formatCode>
                <c:ptCount val="4"/>
                <c:pt idx="0">
                  <c:v>0.7154911326994049</c:v>
                </c:pt>
                <c:pt idx="1">
                  <c:v>0.47236013475630112</c:v>
                </c:pt>
                <c:pt idx="2">
                  <c:v>0.43318456864354793</c:v>
                </c:pt>
                <c:pt idx="3">
                  <c:v>0.24468518371803943</c:v>
                </c:pt>
              </c:numCache>
            </c:numRef>
          </c:val>
        </c:ser>
        <c:ser>
          <c:idx val="1"/>
          <c:order val="1"/>
          <c:tx>
            <c:strRef>
              <c:f>'slide9-10 F'!$U$26</c:f>
              <c:strCache>
                <c:ptCount val="1"/>
                <c:pt idx="0">
                  <c:v>De 2 à 3 mois du départ</c:v>
                </c:pt>
              </c:strCache>
            </c:strRef>
          </c:tx>
          <c:spPr>
            <a:solidFill>
              <a:srgbClr val="0099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4.5222895461757675E-3"/>
                  <c:y val="1.7996866561311782E-2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'slide9-10 F'!$S$28:$S$31</c:f>
              <c:strCache>
                <c:ptCount val="4"/>
                <c:pt idx="0">
                  <c:v>POLYNESIE
 FRANCAISE</c:v>
                </c:pt>
                <c:pt idx="1">
                  <c:v>REUNION</c:v>
                </c:pt>
                <c:pt idx="2">
                  <c:v>ANTILLES
 FRANCAISES</c:v>
                </c:pt>
                <c:pt idx="3">
                  <c:v>FRANCE
METROPOLITAINE</c:v>
                </c:pt>
              </c:strCache>
            </c:strRef>
          </c:cat>
          <c:val>
            <c:numRef>
              <c:f>'slide9-10 F'!$U$28:$U$31</c:f>
              <c:numCache>
                <c:formatCode>0%</c:formatCode>
                <c:ptCount val="4"/>
                <c:pt idx="0">
                  <c:v>6.2824628876164912E-2</c:v>
                </c:pt>
                <c:pt idx="1">
                  <c:v>0.15045113471066232</c:v>
                </c:pt>
                <c:pt idx="2">
                  <c:v>0.20995413021060391</c:v>
                </c:pt>
                <c:pt idx="3">
                  <c:v>0.10044855883062918</c:v>
                </c:pt>
              </c:numCache>
            </c:numRef>
          </c:val>
        </c:ser>
        <c:ser>
          <c:idx val="2"/>
          <c:order val="2"/>
          <c:tx>
            <c:strRef>
              <c:f>'slide9-10 F'!$V$26</c:f>
              <c:strCache>
                <c:ptCount val="1"/>
                <c:pt idx="0">
                  <c:v>De 1 à 2 mois du départ</c:v>
                </c:pt>
              </c:strCache>
            </c:strRef>
          </c:tx>
          <c:spPr>
            <a:solidFill>
              <a:srgbClr val="9BBB59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showVal val="1"/>
          </c:dLbls>
          <c:cat>
            <c:strRef>
              <c:f>'slide9-10 F'!$S$28:$S$31</c:f>
              <c:strCache>
                <c:ptCount val="4"/>
                <c:pt idx="0">
                  <c:v>POLYNESIE
 FRANCAISE</c:v>
                </c:pt>
                <c:pt idx="1">
                  <c:v>REUNION</c:v>
                </c:pt>
                <c:pt idx="2">
                  <c:v>ANTILLES
 FRANCAISES</c:v>
                </c:pt>
                <c:pt idx="3">
                  <c:v>FRANCE
METROPOLITAINE</c:v>
                </c:pt>
              </c:strCache>
            </c:strRef>
          </c:cat>
          <c:val>
            <c:numRef>
              <c:f>'slide9-10 F'!$V$28:$V$31</c:f>
              <c:numCache>
                <c:formatCode>0%</c:formatCode>
                <c:ptCount val="4"/>
                <c:pt idx="0">
                  <c:v>0.15074878022514224</c:v>
                </c:pt>
                <c:pt idx="1">
                  <c:v>0.23887328823493853</c:v>
                </c:pt>
                <c:pt idx="2">
                  <c:v>0.21547732181782736</c:v>
                </c:pt>
                <c:pt idx="3">
                  <c:v>0.17674657148288639</c:v>
                </c:pt>
              </c:numCache>
            </c:numRef>
          </c:val>
        </c:ser>
        <c:ser>
          <c:idx val="3"/>
          <c:order val="3"/>
          <c:tx>
            <c:strRef>
              <c:f>'slide9-10 F'!$W$26</c:f>
              <c:strCache>
                <c:ptCount val="1"/>
                <c:pt idx="0">
                  <c:v>De 15 jrs à 1 mois du départ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showVal val="1"/>
          </c:dLbls>
          <c:cat>
            <c:strRef>
              <c:f>'slide9-10 F'!$S$28:$S$31</c:f>
              <c:strCache>
                <c:ptCount val="4"/>
                <c:pt idx="0">
                  <c:v>POLYNESIE
 FRANCAISE</c:v>
                </c:pt>
                <c:pt idx="1">
                  <c:v>REUNION</c:v>
                </c:pt>
                <c:pt idx="2">
                  <c:v>ANTILLES
 FRANCAISES</c:v>
                </c:pt>
                <c:pt idx="3">
                  <c:v>FRANCE
METROPOLITAINE</c:v>
                </c:pt>
              </c:strCache>
            </c:strRef>
          </c:cat>
          <c:val>
            <c:numRef>
              <c:f>'slide9-10 F'!$W$28:$W$31</c:f>
              <c:numCache>
                <c:formatCode>0%</c:formatCode>
                <c:ptCount val="4"/>
                <c:pt idx="0">
                  <c:v>3.9736818847611252E-2</c:v>
                </c:pt>
                <c:pt idx="1">
                  <c:v>5.6032650278809791E-2</c:v>
                </c:pt>
                <c:pt idx="2">
                  <c:v>9.3387318582704645E-2</c:v>
                </c:pt>
                <c:pt idx="3">
                  <c:v>0.12636026889626994</c:v>
                </c:pt>
              </c:numCache>
            </c:numRef>
          </c:val>
        </c:ser>
        <c:ser>
          <c:idx val="4"/>
          <c:order val="4"/>
          <c:tx>
            <c:strRef>
              <c:f>'slide9-10 F'!$X$26</c:f>
              <c:strCache>
                <c:ptCount val="1"/>
                <c:pt idx="0">
                  <c:v>De 8 jrs à 14 joursdu départ</c:v>
                </c:pt>
              </c:strCache>
            </c:strRef>
          </c:tx>
          <c:spPr>
            <a:solidFill>
              <a:srgbClr val="F79646">
                <a:lumMod val="75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delete val="1"/>
            </c:dLbl>
            <c:dLbl>
              <c:idx val="1"/>
              <c:delete val="1"/>
            </c:dLbl>
            <c:showVal val="1"/>
          </c:dLbls>
          <c:cat>
            <c:strRef>
              <c:f>'slide9-10 F'!$S$28:$S$31</c:f>
              <c:strCache>
                <c:ptCount val="4"/>
                <c:pt idx="0">
                  <c:v>POLYNESIE
 FRANCAISE</c:v>
                </c:pt>
                <c:pt idx="1">
                  <c:v>REUNION</c:v>
                </c:pt>
                <c:pt idx="2">
                  <c:v>ANTILLES
 FRANCAISES</c:v>
                </c:pt>
                <c:pt idx="3">
                  <c:v>FRANCE
METROPOLITAINE</c:v>
                </c:pt>
              </c:strCache>
            </c:strRef>
          </c:cat>
          <c:val>
            <c:numRef>
              <c:f>'slide9-10 F'!$X$28:$X$31</c:f>
              <c:numCache>
                <c:formatCode>0%</c:formatCode>
                <c:ptCount val="4"/>
                <c:pt idx="0">
                  <c:v>3.512465429206781E-3</c:v>
                </c:pt>
                <c:pt idx="1">
                  <c:v>3.7236444036461466E-2</c:v>
                </c:pt>
                <c:pt idx="2">
                  <c:v>2.2382755993789683E-2</c:v>
                </c:pt>
                <c:pt idx="3">
                  <c:v>8.2280361839871613E-2</c:v>
                </c:pt>
              </c:numCache>
            </c:numRef>
          </c:val>
        </c:ser>
        <c:ser>
          <c:idx val="5"/>
          <c:order val="5"/>
          <c:tx>
            <c:strRef>
              <c:f>'slide9-10 F'!$Y$26</c:f>
              <c:strCache>
                <c:ptCount val="1"/>
                <c:pt idx="0">
                  <c:v>A moins de 8 jours du départ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dLbl>
              <c:idx val="0"/>
              <c:layout>
                <c:manualLayout>
                  <c:x val="4.629629629629743E-3"/>
                  <c:y val="7.1684587813620141E-3"/>
                </c:manualLayout>
              </c:layout>
              <c:showVal val="1"/>
            </c:dLbl>
            <c:dLbl>
              <c:idx val="2"/>
              <c:layout>
                <c:manualLayout>
                  <c:x val="6.1728395061728392E-3"/>
                  <c:y val="0"/>
                </c:manualLayout>
              </c:layout>
              <c:showVal val="1"/>
            </c:dLbl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'slide9-10 F'!$S$28:$S$31</c:f>
              <c:strCache>
                <c:ptCount val="4"/>
                <c:pt idx="0">
                  <c:v>POLYNESIE
 FRANCAISE</c:v>
                </c:pt>
                <c:pt idx="1">
                  <c:v>REUNION</c:v>
                </c:pt>
                <c:pt idx="2">
                  <c:v>ANTILLES
 FRANCAISES</c:v>
                </c:pt>
                <c:pt idx="3">
                  <c:v>FRANCE
METROPOLITAINE</c:v>
                </c:pt>
              </c:strCache>
            </c:strRef>
          </c:cat>
          <c:val>
            <c:numRef>
              <c:f>'slide9-10 F'!$Y$28:$Y$31</c:f>
              <c:numCache>
                <c:formatCode>0%</c:formatCode>
                <c:ptCount val="4"/>
                <c:pt idx="0">
                  <c:v>2.7686173922471819E-2</c:v>
                </c:pt>
                <c:pt idx="1">
                  <c:v>4.5046347982827022E-2</c:v>
                </c:pt>
                <c:pt idx="2">
                  <c:v>2.5613904751527736E-2</c:v>
                </c:pt>
                <c:pt idx="3">
                  <c:v>0.26947905523230381</c:v>
                </c:pt>
              </c:numCache>
            </c:numRef>
          </c:val>
        </c:ser>
        <c:gapWidth val="99"/>
        <c:gapDepth val="149"/>
        <c:shape val="box"/>
        <c:axId val="91180032"/>
        <c:axId val="91190016"/>
        <c:axId val="0"/>
      </c:bar3DChart>
      <c:catAx>
        <c:axId val="91180032"/>
        <c:scaling>
          <c:orientation val="minMax"/>
        </c:scaling>
        <c:axPos val="l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[$-40C]mmm\-yy;@" sourceLinked="1"/>
        <c:tickLblPos val="nextTo"/>
        <c:txPr>
          <a:bodyPr rot="0" vert="horz"/>
          <a:lstStyle/>
          <a:p>
            <a:pPr>
              <a:defRPr sz="1000"/>
            </a:pPr>
            <a:endParaRPr lang="fr-FR"/>
          </a:p>
        </c:txPr>
        <c:crossAx val="91190016"/>
        <c:crosses val="autoZero"/>
        <c:auto val="1"/>
        <c:lblAlgn val="ctr"/>
        <c:lblOffset val="100"/>
      </c:catAx>
      <c:valAx>
        <c:axId val="91190016"/>
        <c:scaling>
          <c:orientation val="minMax"/>
        </c:scaling>
        <c:axPos val="b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0%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91180032"/>
        <c:crosses val="autoZero"/>
        <c:crossBetween val="between"/>
        <c:majorUnit val="0.1"/>
      </c:valAx>
    </c:plotArea>
    <c:plotVisOnly val="1"/>
  </c:chart>
  <c:spPr>
    <a:noFill/>
    <a:ln>
      <a:noFill/>
    </a:ln>
  </c:spPr>
  <c:txPr>
    <a:bodyPr/>
    <a:lstStyle/>
    <a:p>
      <a:pPr>
        <a:defRPr sz="1000" b="1">
          <a:latin typeface="Arial" pitchFamily="34" charset="0"/>
          <a:cs typeface="Arial" pitchFamily="34" charset="0"/>
        </a:defRPr>
      </a:pPr>
      <a:endParaRPr lang="fr-FR"/>
    </a:p>
  </c:txPr>
  <c:externalData r:id="rId2">
    <c:autoUpdate val="1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7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"/>
      <c:rotY val="8"/>
      <c:rAngAx val="1"/>
    </c:view3D>
    <c:floor>
      <c:spPr>
        <a:solidFill>
          <a:sysClr val="window" lastClr="FFFFFF">
            <a:lumMod val="85000"/>
          </a:sysClr>
        </a:solidFill>
      </c:spPr>
    </c:floor>
    <c:sideWall>
      <c:spPr>
        <a:solidFill>
          <a:sysClr val="window" lastClr="FFFFFF">
            <a:lumMod val="50000"/>
            <a:alpha val="35000"/>
          </a:sysClr>
        </a:solidFill>
        <a:ln>
          <a:noFill/>
          <a:prstDash val="solid"/>
        </a:ln>
      </c:spPr>
    </c:sideWall>
    <c:backWall>
      <c:spPr>
        <a:solidFill>
          <a:sysClr val="window" lastClr="FFFFFF">
            <a:lumMod val="50000"/>
            <a:alpha val="35000"/>
          </a:sysClr>
        </a:solidFill>
        <a:ln>
          <a:noFill/>
          <a:prstDash val="solid"/>
        </a:ln>
      </c:spPr>
    </c:backWall>
    <c:plotArea>
      <c:layout>
        <c:manualLayout>
          <c:layoutTarget val="inner"/>
          <c:xMode val="edge"/>
          <c:yMode val="edge"/>
          <c:x val="0.17966195197822493"/>
          <c:y val="7.1702932294753483E-2"/>
          <c:w val="0.78355475122647189"/>
          <c:h val="0.80959005644255166"/>
        </c:manualLayout>
      </c:layout>
      <c:bar3DChart>
        <c:barDir val="bar"/>
        <c:grouping val="percentStacked"/>
        <c:ser>
          <c:idx val="0"/>
          <c:order val="0"/>
          <c:tx>
            <c:strRef>
              <c:f>'slide11-12 F'!$C$27</c:f>
              <c:strCache>
                <c:ptCount val="1"/>
                <c:pt idx="0">
                  <c:v>  Long séjour
  (+ 13 nuits)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'slide11-12 F'!$B$28:$B$29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'slide11-12 F'!$C$28:$C$29</c:f>
              <c:numCache>
                <c:formatCode>0%</c:formatCode>
                <c:ptCount val="2"/>
                <c:pt idx="0">
                  <c:v>2.4509429302402873E-2</c:v>
                </c:pt>
                <c:pt idx="1">
                  <c:v>2.4505335214980942E-2</c:v>
                </c:pt>
              </c:numCache>
            </c:numRef>
          </c:val>
        </c:ser>
        <c:ser>
          <c:idx val="1"/>
          <c:order val="1"/>
          <c:tx>
            <c:strRef>
              <c:f>'slide11-12 F'!$D$27</c:f>
              <c:strCache>
                <c:ptCount val="1"/>
                <c:pt idx="0">
                  <c:v>  Moyen séjour
  (de 5 à 12 nuits)</c:v>
                </c:pt>
              </c:strCache>
            </c:strRef>
          </c:tx>
          <c:spPr>
            <a:solidFill>
              <a:srgbClr val="4BACC6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showVal val="1"/>
          </c:dLbls>
          <c:cat>
            <c:numRef>
              <c:f>'slide11-12 F'!$B$28:$B$29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'slide11-12 F'!$D$28:$D$29</c:f>
              <c:numCache>
                <c:formatCode>0%</c:formatCode>
                <c:ptCount val="2"/>
                <c:pt idx="0">
                  <c:v>0.22104288486524173</c:v>
                </c:pt>
                <c:pt idx="1">
                  <c:v>0.23623183758183414</c:v>
                </c:pt>
              </c:numCache>
            </c:numRef>
          </c:val>
        </c:ser>
        <c:ser>
          <c:idx val="2"/>
          <c:order val="2"/>
          <c:tx>
            <c:strRef>
              <c:f>'slide11-12 F'!$E$27</c:f>
              <c:strCache>
                <c:ptCount val="1"/>
                <c:pt idx="0">
                  <c:v>  Court séjour
  (de 1 à 4 nuits)</c:v>
                </c:pt>
              </c:strCache>
            </c:strRef>
          </c:tx>
          <c:spPr>
            <a:solidFill>
              <a:srgbClr val="4BACC6">
                <a:lumMod val="75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 b="1"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'slide11-12 F'!$B$28:$B$29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'slide11-12 F'!$E$28:$E$29</c:f>
              <c:numCache>
                <c:formatCode>0%</c:formatCode>
                <c:ptCount val="2"/>
                <c:pt idx="0">
                  <c:v>0.75444768583235478</c:v>
                </c:pt>
                <c:pt idx="1">
                  <c:v>0.73926282720318648</c:v>
                </c:pt>
              </c:numCache>
            </c:numRef>
          </c:val>
        </c:ser>
        <c:gapWidth val="99"/>
        <c:gapDepth val="149"/>
        <c:shape val="box"/>
        <c:axId val="91500544"/>
        <c:axId val="91502080"/>
        <c:axId val="0"/>
      </c:bar3DChart>
      <c:dateAx>
        <c:axId val="91500544"/>
        <c:scaling>
          <c:orientation val="minMax"/>
        </c:scaling>
        <c:delete val="1"/>
        <c:axPos val="l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[$-40C]mmm\-yy;@" sourceLinked="1"/>
        <c:tickLblPos val="none"/>
        <c:crossAx val="91502080"/>
        <c:crosses val="autoZero"/>
        <c:auto val="1"/>
        <c:lblOffset val="100"/>
      </c:dateAx>
      <c:valAx>
        <c:axId val="91502080"/>
        <c:scaling>
          <c:orientation val="minMax"/>
        </c:scaling>
        <c:axPos val="b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0%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91500544"/>
        <c:crosses val="autoZero"/>
        <c:crossBetween val="between"/>
        <c:majorUnit val="0.1"/>
      </c:valAx>
    </c:plotArea>
    <c:plotVisOnly val="1"/>
  </c:chart>
  <c:spPr>
    <a:noFill/>
    <a:ln>
      <a:noFill/>
    </a:ln>
  </c:spPr>
  <c:txPr>
    <a:bodyPr/>
    <a:lstStyle/>
    <a:p>
      <a:pPr>
        <a:defRPr sz="1000" b="1">
          <a:latin typeface="Arial" pitchFamily="34" charset="0"/>
          <a:cs typeface="Arial" pitchFamily="34" charset="0"/>
        </a:defRPr>
      </a:pPr>
      <a:endParaRPr lang="fr-FR"/>
    </a:p>
  </c:txPr>
  <c:externalData r:id="rId2">
    <c:autoUpdate val="1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style val="7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"/>
      <c:rotY val="8"/>
      <c:rAngAx val="1"/>
    </c:view3D>
    <c:floor>
      <c:spPr>
        <a:solidFill>
          <a:sysClr val="window" lastClr="FFFFFF">
            <a:lumMod val="85000"/>
          </a:sysClr>
        </a:solidFill>
      </c:spPr>
    </c:floor>
    <c:sideWall>
      <c:spPr>
        <a:solidFill>
          <a:sysClr val="window" lastClr="FFFFFF">
            <a:lumMod val="75000"/>
            <a:alpha val="65000"/>
          </a:sysClr>
        </a:solidFill>
        <a:ln>
          <a:noFill/>
          <a:prstDash val="solid"/>
        </a:ln>
      </c:spPr>
    </c:sideWall>
    <c:backWall>
      <c:spPr>
        <a:solidFill>
          <a:sysClr val="window" lastClr="FFFFFF">
            <a:lumMod val="75000"/>
            <a:alpha val="65000"/>
          </a:sysClr>
        </a:solidFill>
        <a:ln>
          <a:noFill/>
          <a:prstDash val="solid"/>
        </a:ln>
      </c:spPr>
    </c:backWall>
    <c:plotArea>
      <c:layout>
        <c:manualLayout>
          <c:layoutTarget val="inner"/>
          <c:xMode val="edge"/>
          <c:yMode val="edge"/>
          <c:x val="0.18429153583325344"/>
          <c:y val="0.12188214914896078"/>
          <c:w val="0.78355475122647189"/>
          <c:h val="0.80959005644254578"/>
        </c:manualLayout>
      </c:layout>
      <c:bar3DChart>
        <c:barDir val="bar"/>
        <c:grouping val="percentStacked"/>
        <c:ser>
          <c:idx val="0"/>
          <c:order val="0"/>
          <c:tx>
            <c:strRef>
              <c:f>'slide13-14 F'!$Q$23</c:f>
              <c:strCache>
                <c:ptCount val="1"/>
                <c:pt idx="0">
                  <c:v>Long séjour</c:v>
                </c:pt>
              </c:strCache>
            </c:strRef>
          </c:tx>
          <c:spPr>
            <a:solidFill>
              <a:srgbClr val="1F497D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'slide13-14 F'!$P$25:$P$28</c:f>
              <c:strCache>
                <c:ptCount val="4"/>
                <c:pt idx="0">
                  <c:v>POLYNESIE
 FRANCAISE</c:v>
                </c:pt>
                <c:pt idx="1">
                  <c:v>REUNION</c:v>
                </c:pt>
                <c:pt idx="2">
                  <c:v>ANTILLES
 FRANCAISES</c:v>
                </c:pt>
                <c:pt idx="3">
                  <c:v>FRANCE
METROPOLITAINE</c:v>
                </c:pt>
              </c:strCache>
            </c:strRef>
          </c:cat>
          <c:val>
            <c:numRef>
              <c:f>'slide13-14 F'!$Q$25:$Q$28</c:f>
              <c:numCache>
                <c:formatCode>0%</c:formatCode>
                <c:ptCount val="4"/>
                <c:pt idx="0">
                  <c:v>0.67616681696368852</c:v>
                </c:pt>
                <c:pt idx="1">
                  <c:v>0.64531189854362359</c:v>
                </c:pt>
                <c:pt idx="2">
                  <c:v>0.31371937355270274</c:v>
                </c:pt>
                <c:pt idx="3">
                  <c:v>2.4505335214980942E-2</c:v>
                </c:pt>
              </c:numCache>
            </c:numRef>
          </c:val>
        </c:ser>
        <c:ser>
          <c:idx val="1"/>
          <c:order val="1"/>
          <c:tx>
            <c:strRef>
              <c:f>'slide13-14 F'!$R$23</c:f>
              <c:strCache>
                <c:ptCount val="1"/>
                <c:pt idx="0">
                  <c:v>Moyen séjour</c:v>
                </c:pt>
              </c:strCache>
            </c:strRef>
          </c:tx>
          <c:spPr>
            <a:solidFill>
              <a:srgbClr val="4BACC6">
                <a:lumMod val="60000"/>
                <a:lumOff val="40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showVal val="1"/>
          </c:dLbls>
          <c:cat>
            <c:strRef>
              <c:f>'slide13-14 F'!$P$25:$P$28</c:f>
              <c:strCache>
                <c:ptCount val="4"/>
                <c:pt idx="0">
                  <c:v>POLYNESIE
 FRANCAISE</c:v>
                </c:pt>
                <c:pt idx="1">
                  <c:v>REUNION</c:v>
                </c:pt>
                <c:pt idx="2">
                  <c:v>ANTILLES
 FRANCAISES</c:v>
                </c:pt>
                <c:pt idx="3">
                  <c:v>FRANCE
METROPOLITAINE</c:v>
                </c:pt>
              </c:strCache>
            </c:strRef>
          </c:cat>
          <c:val>
            <c:numRef>
              <c:f>'slide13-14 F'!$R$25:$R$28</c:f>
              <c:numCache>
                <c:formatCode>0%</c:formatCode>
                <c:ptCount val="4"/>
                <c:pt idx="0">
                  <c:v>0.2685566700855318</c:v>
                </c:pt>
                <c:pt idx="1">
                  <c:v>0.26659205310507367</c:v>
                </c:pt>
                <c:pt idx="2">
                  <c:v>0.67264599164800842</c:v>
                </c:pt>
                <c:pt idx="3">
                  <c:v>0.23623183758183391</c:v>
                </c:pt>
              </c:numCache>
            </c:numRef>
          </c:val>
        </c:ser>
        <c:ser>
          <c:idx val="2"/>
          <c:order val="2"/>
          <c:tx>
            <c:strRef>
              <c:f>'slide13-14 F'!$S$23</c:f>
              <c:strCache>
                <c:ptCount val="1"/>
                <c:pt idx="0">
                  <c:v>Court séjour</c:v>
                </c:pt>
              </c:strCache>
            </c:strRef>
          </c:tx>
          <c:spPr>
            <a:solidFill>
              <a:srgbClr val="4BACC6">
                <a:lumMod val="75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'slide13-14 F'!$P$25:$P$28</c:f>
              <c:strCache>
                <c:ptCount val="4"/>
                <c:pt idx="0">
                  <c:v>POLYNESIE
 FRANCAISE</c:v>
                </c:pt>
                <c:pt idx="1">
                  <c:v>REUNION</c:v>
                </c:pt>
                <c:pt idx="2">
                  <c:v>ANTILLES
 FRANCAISES</c:v>
                </c:pt>
                <c:pt idx="3">
                  <c:v>FRANCE
METROPOLITAINE</c:v>
                </c:pt>
              </c:strCache>
            </c:strRef>
          </c:cat>
          <c:val>
            <c:numRef>
              <c:f>'slide13-14 F'!$S$25:$S$28</c:f>
              <c:numCache>
                <c:formatCode>0%</c:formatCode>
                <c:ptCount val="4"/>
                <c:pt idx="0">
                  <c:v>5.5276512950781322E-2</c:v>
                </c:pt>
                <c:pt idx="1">
                  <c:v>8.8096048351303968E-2</c:v>
                </c:pt>
                <c:pt idx="2">
                  <c:v>1.3634634799291768E-2</c:v>
                </c:pt>
                <c:pt idx="3">
                  <c:v>0.7392628272031867</c:v>
                </c:pt>
              </c:numCache>
            </c:numRef>
          </c:val>
        </c:ser>
        <c:gapWidth val="99"/>
        <c:gapDepth val="149"/>
        <c:shape val="box"/>
        <c:axId val="91947392"/>
        <c:axId val="91948928"/>
        <c:axId val="0"/>
      </c:bar3DChart>
      <c:catAx>
        <c:axId val="91947392"/>
        <c:scaling>
          <c:orientation val="minMax"/>
        </c:scaling>
        <c:axPos val="l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General" sourceLinked="1"/>
        <c:tickLblPos val="nextTo"/>
        <c:txPr>
          <a:bodyPr rot="0" vert="horz"/>
          <a:lstStyle/>
          <a:p>
            <a:pPr>
              <a:defRPr sz="1100"/>
            </a:pPr>
            <a:endParaRPr lang="fr-FR"/>
          </a:p>
        </c:txPr>
        <c:crossAx val="91948928"/>
        <c:crosses val="autoZero"/>
        <c:auto val="1"/>
        <c:lblAlgn val="ctr"/>
        <c:lblOffset val="100"/>
      </c:catAx>
      <c:valAx>
        <c:axId val="91948928"/>
        <c:scaling>
          <c:orientation val="minMax"/>
        </c:scaling>
        <c:axPos val="b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0%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91947392"/>
        <c:crosses val="autoZero"/>
        <c:crossBetween val="between"/>
        <c:majorUnit val="0.1"/>
      </c:valAx>
    </c:plotArea>
    <c:plotVisOnly val="1"/>
  </c:chart>
  <c:spPr>
    <a:noFill/>
    <a:ln>
      <a:noFill/>
    </a:ln>
  </c:spPr>
  <c:txPr>
    <a:bodyPr/>
    <a:lstStyle/>
    <a:p>
      <a:pPr>
        <a:defRPr sz="1000" b="1">
          <a:latin typeface="Arial" pitchFamily="34" charset="0"/>
          <a:cs typeface="Arial" pitchFamily="34" charset="0"/>
        </a:defRPr>
      </a:pPr>
      <a:endParaRPr lang="fr-FR"/>
    </a:p>
  </c:txPr>
  <c:externalData r:id="rId2">
    <c:autoUpdate val="1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fr-F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768049777733893E-2"/>
          <c:y val="0.13951754402767524"/>
          <c:w val="0.90494586239826769"/>
          <c:h val="0.82615034168564916"/>
        </c:manualLayout>
      </c:layout>
      <c:barChart>
        <c:barDir val="col"/>
        <c:grouping val="clustered"/>
        <c:ser>
          <c:idx val="0"/>
          <c:order val="0"/>
          <c:tx>
            <c:strRef>
              <c:f>'slide01-02 M'!$V$39</c:f>
              <c:strCache>
                <c:ptCount val="1"/>
                <c:pt idx="0">
                  <c:v>Nb passagers</c:v>
                </c:pt>
              </c:strCache>
            </c:strRef>
          </c:tx>
          <c:spPr>
            <a:solidFill>
              <a:srgbClr val="FF0066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2400000"/>
              </a:lightRig>
            </a:scene3d>
            <a:sp3d>
              <a:bevelT w="165100" prst="coolSlant"/>
            </a:sp3d>
          </c:spPr>
          <c:dLbls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1100">
                      <a:solidFill>
                        <a:srgbClr val="FF0000"/>
                      </a:solidFill>
                    </a:defRPr>
                  </a:pPr>
                  <a:endParaRPr lang="fr-FR"/>
                </a:p>
              </c:txPr>
            </c:dLbl>
            <c:dLbl>
              <c:idx val="2"/>
              <c:numFmt formatCode="0%" sourceLinked="0"/>
              <c:spPr/>
              <c:txPr>
                <a:bodyPr/>
                <a:lstStyle/>
                <a:p>
                  <a:pPr>
                    <a:defRPr sz="1100">
                      <a:solidFill>
                        <a:srgbClr val="FF0000"/>
                      </a:solidFill>
                    </a:defRPr>
                  </a:pPr>
                  <a:endParaRPr lang="fr-FR"/>
                </a:p>
              </c:txPr>
            </c:dLbl>
            <c:dLbl>
              <c:idx val="3"/>
              <c:spPr/>
              <c:txPr>
                <a:bodyPr/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fr-FR"/>
                </a:p>
              </c:txPr>
            </c:dLbl>
            <c:txPr>
              <a:bodyPr/>
              <a:lstStyle/>
              <a:p>
                <a:pPr>
                  <a:defRPr sz="1100"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'slide01-02 M'!$U$40:$U$44</c:f>
              <c:strCache>
                <c:ptCount val="5"/>
                <c:pt idx="0">
                  <c:v>ESPAGNE</c:v>
                </c:pt>
                <c:pt idx="1">
                  <c:v>ITALIE</c:v>
                </c:pt>
                <c:pt idx="2">
                  <c:v>GRECE</c:v>
                </c:pt>
                <c:pt idx="3">
                  <c:v>PORTUGAL</c:v>
                </c:pt>
                <c:pt idx="4">
                  <c:v>MAROC</c:v>
                </c:pt>
              </c:strCache>
            </c:strRef>
          </c:cat>
          <c:val>
            <c:numRef>
              <c:f>'slide01-02 M'!$V$40:$V$44</c:f>
              <c:numCache>
                <c:formatCode>0%</c:formatCode>
                <c:ptCount val="5"/>
                <c:pt idx="0">
                  <c:v>-5.8616508912856892E-2</c:v>
                </c:pt>
                <c:pt idx="1">
                  <c:v>-4.9957524706756032E-2</c:v>
                </c:pt>
                <c:pt idx="2">
                  <c:v>-0.15769395289808821</c:v>
                </c:pt>
                <c:pt idx="3">
                  <c:v>0.47122175056714605</c:v>
                </c:pt>
                <c:pt idx="4">
                  <c:v>-0.60300982608818587</c:v>
                </c:pt>
              </c:numCache>
            </c:numRef>
          </c:val>
        </c:ser>
        <c:ser>
          <c:idx val="1"/>
          <c:order val="1"/>
          <c:tx>
            <c:strRef>
              <c:f>'slide01-02 M'!$W$39</c:f>
              <c:strCache>
                <c:ptCount val="1"/>
                <c:pt idx="0">
                  <c:v>Volume d'affaires</c:v>
                </c:pt>
              </c:strCache>
            </c:strRef>
          </c:tx>
          <c:spPr>
            <a:solidFill>
              <a:sysClr val="window" lastClr="FFFFFF">
                <a:lumMod val="50000"/>
              </a:sysClr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2400000"/>
              </a:lightRig>
            </a:scene3d>
            <a:sp3d>
              <a:bevelT w="165100" prst="coolSlant"/>
            </a:sp3d>
          </c:spPr>
          <c:dLbls>
            <c:dLbl>
              <c:idx val="1"/>
              <c:layout>
                <c:manualLayout>
                  <c:x val="6.5321960111429352E-3"/>
                  <c:y val="0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fr-FR"/>
                </a:p>
              </c:txPr>
              <c:showVal val="1"/>
            </c:dLbl>
            <c:dLbl>
              <c:idx val="3"/>
              <c:numFmt formatCode="0%" sourceLinked="0"/>
              <c:spPr/>
              <c:txPr>
                <a:bodyPr/>
                <a:lstStyle/>
                <a:p>
                  <a:pPr>
                    <a:defRPr sz="1100">
                      <a:solidFill>
                        <a:schemeClr val="tx1"/>
                      </a:solidFill>
                    </a:defRPr>
                  </a:pPr>
                  <a:endParaRPr lang="fr-FR"/>
                </a:p>
              </c:txPr>
            </c:dLbl>
            <c:numFmt formatCode="0%" sourceLinked="0"/>
            <c:txPr>
              <a:bodyPr/>
              <a:lstStyle/>
              <a:p>
                <a:pPr>
                  <a:defRPr sz="1100">
                    <a:solidFill>
                      <a:srgbClr val="FF0000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'slide01-02 M'!$U$40:$U$44</c:f>
              <c:strCache>
                <c:ptCount val="5"/>
                <c:pt idx="0">
                  <c:v>ESPAGNE</c:v>
                </c:pt>
                <c:pt idx="1">
                  <c:v>ITALIE</c:v>
                </c:pt>
                <c:pt idx="2">
                  <c:v>GRECE</c:v>
                </c:pt>
                <c:pt idx="3">
                  <c:v>PORTUGAL</c:v>
                </c:pt>
                <c:pt idx="4">
                  <c:v>MAROC</c:v>
                </c:pt>
              </c:strCache>
            </c:strRef>
          </c:cat>
          <c:val>
            <c:numRef>
              <c:f>'slide01-02 M'!$W$40:$W$44</c:f>
              <c:numCache>
                <c:formatCode>0%</c:formatCode>
                <c:ptCount val="5"/>
                <c:pt idx="0">
                  <c:v>-3.9029259574598553E-2</c:v>
                </c:pt>
                <c:pt idx="1">
                  <c:v>0.17657597827340618</c:v>
                </c:pt>
                <c:pt idx="2">
                  <c:v>-9.2737989257410364E-2</c:v>
                </c:pt>
                <c:pt idx="3">
                  <c:v>0.39282904128450485</c:v>
                </c:pt>
                <c:pt idx="4">
                  <c:v>-0.63472877183819076</c:v>
                </c:pt>
              </c:numCache>
            </c:numRef>
          </c:val>
        </c:ser>
        <c:gapWidth val="116"/>
        <c:overlap val="-4"/>
        <c:axId val="91886720"/>
        <c:axId val="91888256"/>
      </c:barChart>
      <c:catAx>
        <c:axId val="91886720"/>
        <c:scaling>
          <c:orientation val="minMax"/>
        </c:scaling>
        <c:axPos val="b"/>
        <c:majorGridlines>
          <c:spPr>
            <a:ln>
              <a:solidFill>
                <a:sysClr val="windowText" lastClr="000000">
                  <a:lumMod val="15000"/>
                  <a:lumOff val="85000"/>
                </a:sysClr>
              </a:solidFill>
            </a:ln>
          </c:spPr>
        </c:majorGridlines>
        <c:numFmt formatCode="General" sourceLinked="1"/>
        <c:majorTickMark val="none"/>
        <c:tickLblPos val="high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91888256"/>
        <c:crosses val="autoZero"/>
        <c:auto val="1"/>
        <c:lblAlgn val="ctr"/>
        <c:lblOffset val="100"/>
      </c:catAx>
      <c:valAx>
        <c:axId val="9188825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b="0"/>
            </a:pPr>
            <a:endParaRPr lang="fr-FR"/>
          </a:p>
        </c:txPr>
        <c:crossAx val="91886720"/>
        <c:crosses val="autoZero"/>
        <c:crossBetween val="between"/>
      </c:valAx>
      <c:spPr>
        <a:solidFill>
          <a:srgbClr val="FFFFCC">
            <a:alpha val="64706"/>
          </a:srgbClr>
        </a:solidFill>
        <a:ln>
          <a:noFill/>
        </a:ln>
        <a:effectLst/>
      </c:spPr>
    </c:plotArea>
    <c:plotVisOnly val="1"/>
    <c:dispBlanksAs val="gap"/>
  </c:chart>
  <c:spPr>
    <a:noFill/>
    <a:ln w="9525" cap="flat" cmpd="sng" algn="ctr">
      <a:solidFill>
        <a:schemeClr val="bg1">
          <a:lumMod val="65000"/>
        </a:schemeClr>
      </a:solidFill>
      <a:round/>
    </a:ln>
    <a:effectLst/>
  </c:spPr>
  <c:txPr>
    <a:bodyPr/>
    <a:lstStyle/>
    <a:p>
      <a:pPr>
        <a:defRPr b="1"/>
      </a:pPr>
      <a:endParaRPr lang="fr-FR"/>
    </a:p>
  </c:txPr>
  <c:externalData r:id="rId2">
    <c:autoUpdate val="1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clrMapOvr bg1="lt1" tx1="dk1" bg2="lt2" tx2="dk2" accent1="accent1" accent2="accent2" accent3="accent3" accent4="accent4" accent5="accent5" accent6="accent6" hlink="hlink" folHlink="folHlink"/>
  <c:chart>
    <c:plotArea>
      <c:layout>
        <c:manualLayout>
          <c:layoutTarget val="inner"/>
          <c:xMode val="edge"/>
          <c:yMode val="edge"/>
          <c:x val="7.4654250857719123E-2"/>
          <c:y val="0.13946403615973124"/>
          <c:w val="0.90494586239826713"/>
          <c:h val="0.8292446063498139"/>
        </c:manualLayout>
      </c:layout>
      <c:barChart>
        <c:barDir val="col"/>
        <c:grouping val="clustered"/>
        <c:ser>
          <c:idx val="0"/>
          <c:order val="0"/>
          <c:tx>
            <c:strRef>
              <c:f>'slide03-04 M'!$V$41</c:f>
              <c:strCache>
                <c:ptCount val="1"/>
                <c:pt idx="0">
                  <c:v>Nb passagers</c:v>
                </c:pt>
              </c:strCache>
            </c:strRef>
          </c:tx>
          <c:spPr>
            <a:solidFill>
              <a:srgbClr val="FF6600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2400000"/>
              </a:lightRig>
            </a:scene3d>
            <a:sp3d>
              <a:bevelT w="165100" prst="coolSlant"/>
            </a:sp3d>
          </c:spPr>
          <c:dLbls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1100">
                      <a:solidFill>
                        <a:srgbClr val="FF0000"/>
                      </a:solidFill>
                    </a:defRPr>
                  </a:pPr>
                  <a:endParaRPr lang="fr-FR"/>
                </a:p>
              </c:txPr>
            </c:dLbl>
            <c:numFmt formatCode="0%" sourceLinked="0"/>
            <c:txPr>
              <a:bodyPr/>
              <a:lstStyle/>
              <a:p>
                <a:pPr>
                  <a:defRPr sz="1100">
                    <a:solidFill>
                      <a:schemeClr val="tx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'slide03-04 M'!$U$42:$U$46</c:f>
              <c:strCache>
                <c:ptCount val="5"/>
                <c:pt idx="0">
                  <c:v>ESPAGNE</c:v>
                </c:pt>
                <c:pt idx="1">
                  <c:v>MAROC</c:v>
                </c:pt>
                <c:pt idx="2">
                  <c:v>ITALIE</c:v>
                </c:pt>
                <c:pt idx="3">
                  <c:v>GR. BRETAGNE</c:v>
                </c:pt>
                <c:pt idx="4">
                  <c:v>PORTUGAL</c:v>
                </c:pt>
              </c:strCache>
            </c:strRef>
          </c:cat>
          <c:val>
            <c:numRef>
              <c:f>'slide03-04 M'!$V$42:$V$46</c:f>
              <c:numCache>
                <c:formatCode>0%</c:formatCode>
                <c:ptCount val="5"/>
                <c:pt idx="0">
                  <c:v>5.6640140972004968E-2</c:v>
                </c:pt>
                <c:pt idx="1">
                  <c:v>-0.37697876557282001</c:v>
                </c:pt>
                <c:pt idx="2">
                  <c:v>4.8516398775427731E-2</c:v>
                </c:pt>
                <c:pt idx="3">
                  <c:v>0.15589748288890912</c:v>
                </c:pt>
                <c:pt idx="4">
                  <c:v>0.71392104907764642</c:v>
                </c:pt>
              </c:numCache>
            </c:numRef>
          </c:val>
        </c:ser>
        <c:ser>
          <c:idx val="1"/>
          <c:order val="1"/>
          <c:tx>
            <c:strRef>
              <c:f>'slide03-04 M'!$W$41</c:f>
              <c:strCache>
                <c:ptCount val="1"/>
                <c:pt idx="0">
                  <c:v>Volume d'affaires</c:v>
                </c:pt>
              </c:strCache>
            </c:strRef>
          </c:tx>
          <c:spPr>
            <a:solidFill>
              <a:srgbClr val="0066FF"/>
            </a:solidFill>
            <a:ln>
              <a:noFill/>
            </a:ln>
            <a:effectLst/>
            <a:scene3d>
              <a:camera prst="orthographicFront"/>
              <a:lightRig rig="threePt" dir="t">
                <a:rot lat="0" lon="0" rev="2400000"/>
              </a:lightRig>
            </a:scene3d>
            <a:sp3d>
              <a:bevelT w="165100" prst="coolSlant"/>
            </a:sp3d>
          </c:spPr>
          <c:dLbls>
            <c:dLbl>
              <c:idx val="0"/>
              <c:layout>
                <c:manualLayout>
                  <c:x val="1.5241790692666769E-2"/>
                  <c:y val="9.282594331624254E-3"/>
                </c:manualLayout>
              </c:layout>
              <c:showVal val="1"/>
            </c:dLbl>
            <c:dLbl>
              <c:idx val="1"/>
              <c:numFmt formatCode="0%" sourceLinked="0"/>
              <c:spPr/>
              <c:txPr>
                <a:bodyPr/>
                <a:lstStyle/>
                <a:p>
                  <a:pPr>
                    <a:defRPr sz="1100">
                      <a:solidFill>
                        <a:srgbClr val="FF0000"/>
                      </a:solidFill>
                    </a:defRPr>
                  </a:pPr>
                  <a:endParaRPr lang="fr-FR"/>
                </a:p>
              </c:txPr>
            </c:dLbl>
            <c:dLbl>
              <c:idx val="2"/>
              <c:layout>
                <c:manualLayout>
                  <c:x val="1.7419189363047465E-2"/>
                  <c:y val="6.1883962210827004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00">
                      <a:solidFill>
                        <a:srgbClr val="FF0000"/>
                      </a:solidFill>
                    </a:defRPr>
                  </a:pPr>
                  <a:endParaRPr lang="fr-FR"/>
                </a:p>
              </c:txPr>
              <c:showVal val="1"/>
            </c:dLbl>
            <c:dLbl>
              <c:idx val="3"/>
              <c:layout>
                <c:manualLayout>
                  <c:x val="1.5241790692666769E-2"/>
                  <c:y val="-9.282594331624254E-3"/>
                </c:manualLayout>
              </c:layout>
              <c:numFmt formatCode="0%" sourceLinked="0"/>
              <c:spPr/>
              <c:txPr>
                <a:bodyPr/>
                <a:lstStyle/>
                <a:p>
                  <a:pPr>
                    <a:defRPr sz="1100">
                      <a:solidFill>
                        <a:srgbClr val="FF0000"/>
                      </a:solidFill>
                    </a:defRPr>
                  </a:pPr>
                  <a:endParaRPr lang="fr-FR"/>
                </a:p>
              </c:txPr>
              <c:showVal val="1"/>
            </c:dLbl>
            <c:dLbl>
              <c:idx val="4"/>
              <c:layout>
                <c:manualLayout>
                  <c:x val="1.3064392022285588E-2"/>
                  <c:y val="-9.2825943316240233E-3"/>
                </c:manualLayout>
              </c:layout>
              <c:showVal val="1"/>
            </c:dLbl>
            <c:numFmt formatCode="0%" sourceLinked="0"/>
            <c:txPr>
              <a:bodyPr/>
              <a:lstStyle/>
              <a:p>
                <a:pPr>
                  <a:defRPr sz="1100">
                    <a:solidFill>
                      <a:schemeClr val="tx1"/>
                    </a:solidFill>
                  </a:defRPr>
                </a:pPr>
                <a:endParaRPr lang="fr-FR"/>
              </a:p>
            </c:txPr>
            <c:showVal val="1"/>
          </c:dLbls>
          <c:cat>
            <c:strRef>
              <c:f>'slide03-04 M'!$U$42:$U$46</c:f>
              <c:strCache>
                <c:ptCount val="5"/>
                <c:pt idx="0">
                  <c:v>ESPAGNE</c:v>
                </c:pt>
                <c:pt idx="1">
                  <c:v>MAROC</c:v>
                </c:pt>
                <c:pt idx="2">
                  <c:v>ITALIE</c:v>
                </c:pt>
                <c:pt idx="3">
                  <c:v>GR. BRETAGNE</c:v>
                </c:pt>
                <c:pt idx="4">
                  <c:v>PORTUGAL</c:v>
                </c:pt>
              </c:strCache>
            </c:strRef>
          </c:cat>
          <c:val>
            <c:numRef>
              <c:f>'slide03-04 M'!$W$42:$W$46</c:f>
              <c:numCache>
                <c:formatCode>0%</c:formatCode>
                <c:ptCount val="5"/>
                <c:pt idx="0">
                  <c:v>0.29924143469571829</c:v>
                </c:pt>
                <c:pt idx="1">
                  <c:v>-0.31241837062406763</c:v>
                </c:pt>
                <c:pt idx="2">
                  <c:v>-3.667588361613365E-2</c:v>
                </c:pt>
                <c:pt idx="3">
                  <c:v>-0.15108512102671676</c:v>
                </c:pt>
                <c:pt idx="4">
                  <c:v>1.1768021245242022</c:v>
                </c:pt>
              </c:numCache>
            </c:numRef>
          </c:val>
        </c:ser>
        <c:gapWidth val="116"/>
        <c:overlap val="-4"/>
        <c:axId val="94501504"/>
        <c:axId val="94523776"/>
      </c:barChart>
      <c:catAx>
        <c:axId val="94501504"/>
        <c:scaling>
          <c:orientation val="minMax"/>
        </c:scaling>
        <c:axPos val="b"/>
        <c:majorGridlines>
          <c:spPr>
            <a:ln>
              <a:solidFill>
                <a:sysClr val="windowText" lastClr="000000">
                  <a:lumMod val="15000"/>
                  <a:lumOff val="85000"/>
                </a:sysClr>
              </a:solidFill>
            </a:ln>
          </c:spPr>
        </c:majorGridlines>
        <c:numFmt formatCode="General" sourceLinked="1"/>
        <c:majorTickMark val="none"/>
        <c:tickLblPos val="high"/>
        <c:spPr>
          <a:noFill/>
          <a:effectLst/>
        </c:spPr>
        <c:txPr>
          <a:bodyPr rot="-60000000" vert="horz"/>
          <a:lstStyle/>
          <a:p>
            <a:pPr>
              <a:defRPr/>
            </a:pPr>
            <a:endParaRPr lang="fr-FR"/>
          </a:p>
        </c:txPr>
        <c:crossAx val="94523776"/>
        <c:crosses val="autoZero"/>
        <c:auto val="1"/>
        <c:lblAlgn val="ctr"/>
        <c:lblOffset val="100"/>
      </c:catAx>
      <c:valAx>
        <c:axId val="94523776"/>
        <c:scaling>
          <c:orientation val="minMax"/>
        </c:scaling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 b="0"/>
            </a:pPr>
            <a:endParaRPr lang="fr-FR"/>
          </a:p>
        </c:txPr>
        <c:crossAx val="94501504"/>
        <c:crosses val="autoZero"/>
        <c:crossBetween val="between"/>
      </c:valAx>
      <c:spPr>
        <a:solidFill>
          <a:srgbClr val="FFFFCC">
            <a:alpha val="64706"/>
          </a:srgbClr>
        </a:solidFill>
        <a:ln>
          <a:noFill/>
        </a:ln>
        <a:effectLst/>
      </c:spPr>
    </c:plotArea>
    <c:plotVisOnly val="1"/>
    <c:dispBlanksAs val="gap"/>
  </c:chart>
  <c:spPr>
    <a:noFill/>
    <a:ln w="9525" cap="flat" cmpd="sng" algn="ctr">
      <a:solidFill>
        <a:schemeClr val="bg1">
          <a:lumMod val="65000"/>
        </a:schemeClr>
      </a:solidFill>
      <a:round/>
    </a:ln>
    <a:effectLst/>
  </c:spPr>
  <c:txPr>
    <a:bodyPr/>
    <a:lstStyle/>
    <a:p>
      <a:pPr>
        <a:defRPr b="1"/>
      </a:pPr>
      <a:endParaRPr lang="fr-FR"/>
    </a:p>
  </c:txPr>
  <c:externalData r:id="rId2">
    <c:autoUpdate val="1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fr-FR"/>
  <c:style val="7"/>
  <c:clrMapOvr bg1="lt1" tx1="dk1" bg2="lt2" tx2="dk2" accent1="accent1" accent2="accent2" accent3="accent3" accent4="accent4" accent5="accent5" accent6="accent6" hlink="hlink" folHlink="folHlink"/>
  <c:chart>
    <c:autoTitleDeleted val="1"/>
    <c:view3D>
      <c:rotX val="5"/>
      <c:rotY val="8"/>
      <c:rAngAx val="1"/>
    </c:view3D>
    <c:floor>
      <c:spPr>
        <a:solidFill>
          <a:sysClr val="window" lastClr="FFFFFF">
            <a:lumMod val="85000"/>
          </a:sysClr>
        </a:solidFill>
      </c:spPr>
    </c:floor>
    <c:sideWall>
      <c:spPr>
        <a:solidFill>
          <a:sysClr val="window" lastClr="FFFFFF">
            <a:lumMod val="65000"/>
            <a:alpha val="65000"/>
          </a:sysClr>
        </a:solidFill>
        <a:ln>
          <a:noFill/>
          <a:prstDash val="solid"/>
        </a:ln>
      </c:spPr>
    </c:sideWall>
    <c:backWall>
      <c:spPr>
        <a:solidFill>
          <a:sysClr val="window" lastClr="FFFFFF">
            <a:lumMod val="65000"/>
            <a:alpha val="65000"/>
          </a:sysClr>
        </a:solidFill>
        <a:ln>
          <a:noFill/>
          <a:prstDash val="solid"/>
        </a:ln>
      </c:spPr>
    </c:backWall>
    <c:plotArea>
      <c:layout>
        <c:manualLayout>
          <c:layoutTarget val="inner"/>
          <c:xMode val="edge"/>
          <c:yMode val="edge"/>
          <c:x val="0.17081717215903591"/>
          <c:y val="5.0336409561708123E-2"/>
          <c:w val="0.78767255027219263"/>
          <c:h val="0.79470173248724063"/>
        </c:manualLayout>
      </c:layout>
      <c:bar3DChart>
        <c:barDir val="bar"/>
        <c:grouping val="percentStacked"/>
        <c:ser>
          <c:idx val="0"/>
          <c:order val="0"/>
          <c:tx>
            <c:strRef>
              <c:f>'slide7-8 M'!$C$21</c:f>
              <c:strCache>
                <c:ptCount val="1"/>
                <c:pt idx="0">
                  <c:v>  A plus de 3 mois du départ</c:v>
                </c:pt>
              </c:strCache>
            </c:strRef>
          </c:tx>
          <c:spPr>
            <a:solidFill>
              <a:srgbClr val="0066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'slide7-8 M'!$B$22:$B$23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M'!$C$22:$C$23</c:f>
              <c:numCache>
                <c:formatCode>0.0%</c:formatCode>
                <c:ptCount val="2"/>
                <c:pt idx="0">
                  <c:v>0.27201596563126396</c:v>
                </c:pt>
                <c:pt idx="1">
                  <c:v>0.3400376974997753</c:v>
                </c:pt>
              </c:numCache>
            </c:numRef>
          </c:val>
        </c:ser>
        <c:ser>
          <c:idx val="1"/>
          <c:order val="1"/>
          <c:tx>
            <c:strRef>
              <c:f>'slide7-8 M'!$D$21</c:f>
              <c:strCache>
                <c:ptCount val="1"/>
                <c:pt idx="0">
                  <c:v>  De 2 à 3 mois du départ</c:v>
                </c:pt>
              </c:strCache>
            </c:strRef>
          </c:tx>
          <c:spPr>
            <a:solidFill>
              <a:srgbClr val="0099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'slide7-8 M'!$B$22:$B$23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M'!$D$22:$D$23</c:f>
              <c:numCache>
                <c:formatCode>0.0%</c:formatCode>
                <c:ptCount val="2"/>
                <c:pt idx="0">
                  <c:v>0.14901421611630858</c:v>
                </c:pt>
                <c:pt idx="1">
                  <c:v>0.1195108816714537</c:v>
                </c:pt>
              </c:numCache>
            </c:numRef>
          </c:val>
        </c:ser>
        <c:ser>
          <c:idx val="2"/>
          <c:order val="2"/>
          <c:tx>
            <c:strRef>
              <c:f>'slide7-8 M'!$E$21</c:f>
              <c:strCache>
                <c:ptCount val="1"/>
                <c:pt idx="0">
                  <c:v>  De 1 à 2 mois du départ</c:v>
                </c:pt>
              </c:strCache>
            </c:strRef>
          </c:tx>
          <c:spPr>
            <a:solidFill>
              <a:srgbClr val="9BBB59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showVal val="1"/>
          </c:dLbls>
          <c:cat>
            <c:numRef>
              <c:f>'slide7-8 M'!$B$22:$B$23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M'!$E$22:$E$23</c:f>
              <c:numCache>
                <c:formatCode>0.0%</c:formatCode>
                <c:ptCount val="2"/>
                <c:pt idx="0">
                  <c:v>0.25497819605455863</c:v>
                </c:pt>
                <c:pt idx="1">
                  <c:v>0.22904692445320696</c:v>
                </c:pt>
              </c:numCache>
            </c:numRef>
          </c:val>
        </c:ser>
        <c:ser>
          <c:idx val="3"/>
          <c:order val="3"/>
          <c:tx>
            <c:strRef>
              <c:f>'slide7-8 M'!$F$21</c:f>
              <c:strCache>
                <c:ptCount val="1"/>
                <c:pt idx="0">
                  <c:v>  De 15 jrs à 1 mois du départ</c:v>
                </c:pt>
              </c:strCache>
            </c:strRef>
          </c:tx>
          <c:spPr>
            <a:solidFill>
              <a:srgbClr val="FFC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showVal val="1"/>
          </c:dLbls>
          <c:cat>
            <c:numRef>
              <c:f>'slide7-8 M'!$B$22:$B$23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M'!$F$22:$F$23</c:f>
              <c:numCache>
                <c:formatCode>0.0%</c:formatCode>
                <c:ptCount val="2"/>
                <c:pt idx="0">
                  <c:v>0.13714915010693843</c:v>
                </c:pt>
                <c:pt idx="1">
                  <c:v>0.11430708676099165</c:v>
                </c:pt>
              </c:numCache>
            </c:numRef>
          </c:val>
        </c:ser>
        <c:ser>
          <c:idx val="4"/>
          <c:order val="4"/>
          <c:tx>
            <c:strRef>
              <c:f>'slide7-8 M'!$G$21</c:f>
              <c:strCache>
                <c:ptCount val="1"/>
                <c:pt idx="0">
                  <c:v>  De 8 jrs à 14 joursdu départ</c:v>
                </c:pt>
              </c:strCache>
            </c:strRef>
          </c:tx>
          <c:spPr>
            <a:solidFill>
              <a:srgbClr val="F79646">
                <a:lumMod val="75000"/>
              </a:srgbClr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showVal val="1"/>
          </c:dLbls>
          <c:cat>
            <c:numRef>
              <c:f>'slide7-8 M'!$B$22:$B$23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M'!$G$22:$G$23</c:f>
              <c:numCache>
                <c:formatCode>0.0%</c:formatCode>
                <c:ptCount val="2"/>
                <c:pt idx="0">
                  <c:v>8.2773146974683243E-2</c:v>
                </c:pt>
                <c:pt idx="1">
                  <c:v>8.3641328130948808E-2</c:v>
                </c:pt>
              </c:numCache>
            </c:numRef>
          </c:val>
        </c:ser>
        <c:ser>
          <c:idx val="5"/>
          <c:order val="5"/>
          <c:tx>
            <c:strRef>
              <c:f>'slide7-8 M'!$H$21</c:f>
              <c:strCache>
                <c:ptCount val="1"/>
                <c:pt idx="0">
                  <c:v>  A moins de 7 jours du départ</c:v>
                </c:pt>
              </c:strCache>
            </c:strRef>
          </c:tx>
          <c:spPr>
            <a:solidFill>
              <a:srgbClr val="C00000"/>
            </a:solidFill>
            <a:scene3d>
              <a:camera prst="orthographicFront"/>
              <a:lightRig rig="threePt" dir="t"/>
            </a:scene3d>
            <a:sp3d>
              <a:bevelT/>
            </a:sp3d>
          </c:spPr>
          <c:dLbls>
            <c:numFmt formatCode="0%" sourceLinked="0"/>
            <c:txPr>
              <a:bodyPr/>
              <a:lstStyle/>
              <a:p>
                <a:pPr>
                  <a:defRPr>
                    <a:solidFill>
                      <a:schemeClr val="bg1"/>
                    </a:solidFill>
                  </a:defRPr>
                </a:pPr>
                <a:endParaRPr lang="fr-FR"/>
              </a:p>
            </c:txPr>
            <c:showVal val="1"/>
          </c:dLbls>
          <c:cat>
            <c:numRef>
              <c:f>'slide7-8 M'!$B$22:$B$23</c:f>
              <c:numCache>
                <c:formatCode>[$-40C]mmm\-yy;@</c:formatCode>
                <c:ptCount val="2"/>
                <c:pt idx="0">
                  <c:v>41640</c:v>
                </c:pt>
                <c:pt idx="1">
                  <c:v>42005</c:v>
                </c:pt>
              </c:numCache>
            </c:numRef>
          </c:cat>
          <c:val>
            <c:numRef>
              <c:f>'slide7-8 M'!$H$22:$H$23</c:f>
              <c:numCache>
                <c:formatCode>0.0%</c:formatCode>
                <c:ptCount val="2"/>
                <c:pt idx="0">
                  <c:v>0.10406932511624871</c:v>
                </c:pt>
                <c:pt idx="1">
                  <c:v>0.11345608148362397</c:v>
                </c:pt>
              </c:numCache>
            </c:numRef>
          </c:val>
        </c:ser>
        <c:gapWidth val="99"/>
        <c:gapDepth val="149"/>
        <c:shape val="box"/>
        <c:axId val="96649216"/>
        <c:axId val="96650752"/>
        <c:axId val="0"/>
      </c:bar3DChart>
      <c:dateAx>
        <c:axId val="96649216"/>
        <c:scaling>
          <c:orientation val="minMax"/>
        </c:scaling>
        <c:delete val="1"/>
        <c:axPos val="l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[$-40C]mmm\-yy;@" sourceLinked="1"/>
        <c:tickLblPos val="none"/>
        <c:crossAx val="96650752"/>
        <c:crosses val="autoZero"/>
        <c:auto val="1"/>
        <c:lblOffset val="100"/>
      </c:dateAx>
      <c:valAx>
        <c:axId val="96650752"/>
        <c:scaling>
          <c:orientation val="minMax"/>
        </c:scaling>
        <c:axPos val="b"/>
        <c:majorGridlines>
          <c:spPr>
            <a:ln>
              <a:solidFill>
                <a:sysClr val="window" lastClr="FFFFFF"/>
              </a:solidFill>
              <a:prstDash val="solid"/>
            </a:ln>
          </c:spPr>
        </c:majorGridlines>
        <c:numFmt formatCode="0%" sourceLinked="1"/>
        <c:tickLblPos val="nextTo"/>
        <c:txPr>
          <a:bodyPr/>
          <a:lstStyle/>
          <a:p>
            <a:pPr>
              <a:defRPr b="0"/>
            </a:pPr>
            <a:endParaRPr lang="fr-FR"/>
          </a:p>
        </c:txPr>
        <c:crossAx val="96649216"/>
        <c:crosses val="autoZero"/>
        <c:crossBetween val="between"/>
        <c:majorUnit val="0.1"/>
      </c:valAx>
    </c:plotArea>
    <c:plotVisOnly val="1"/>
  </c:chart>
  <c:spPr>
    <a:noFill/>
    <a:ln>
      <a:noFill/>
    </a:ln>
  </c:spPr>
  <c:txPr>
    <a:bodyPr/>
    <a:lstStyle/>
    <a:p>
      <a:pPr>
        <a:defRPr sz="1000" b="1">
          <a:latin typeface="Arial" pitchFamily="34" charset="0"/>
          <a:cs typeface="Arial" pitchFamily="34" charset="0"/>
        </a:defRPr>
      </a:pPr>
      <a:endParaRPr lang="fr-FR"/>
    </a:p>
  </c:txPr>
  <c:externalData r:id="rId2">
    <c:autoUpdate val="1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6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4186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23839ED3-9FB0-45A9-8E22-DB423EB45936}" type="datetimeFigureOut">
              <a:rPr lang="fr-FR" smtClean="0"/>
              <a:pPr/>
              <a:t>17/02/2015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376900"/>
            <a:ext cx="2944958" cy="494185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098" y="9376900"/>
            <a:ext cx="2944958" cy="494185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05E139ED-66AF-42C1-B724-FFE05A6006F4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6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51098" y="0"/>
            <a:ext cx="2944958" cy="494186"/>
          </a:xfrm>
          <a:prstGeom prst="rect">
            <a:avLst/>
          </a:prstGeom>
        </p:spPr>
        <p:txBody>
          <a:bodyPr vert="horz" lIns="91437" tIns="45719" rIns="91437" bIns="45719" rtlCol="0"/>
          <a:lstStyle>
            <a:lvl1pPr algn="r">
              <a:defRPr sz="1200"/>
            </a:lvl1pPr>
          </a:lstStyle>
          <a:p>
            <a:fld id="{EEDEB288-86AA-463D-8459-D0D72ADB2490}" type="datetimeFigureOut">
              <a:rPr lang="fr-FR" smtClean="0"/>
              <a:pPr/>
              <a:t>17/02/2015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930275" y="739775"/>
            <a:ext cx="4937125" cy="37036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7" tIns="45719" rIns="91437" bIns="45719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606" y="4689240"/>
            <a:ext cx="5438464" cy="4442935"/>
          </a:xfrm>
          <a:prstGeom prst="rect">
            <a:avLst/>
          </a:prstGeom>
        </p:spPr>
        <p:txBody>
          <a:bodyPr vert="horz" lIns="91437" tIns="45719" rIns="91437" bIns="45719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376900"/>
            <a:ext cx="2944958" cy="494185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51098" y="9376900"/>
            <a:ext cx="2944958" cy="494185"/>
          </a:xfrm>
          <a:prstGeom prst="rect">
            <a:avLst/>
          </a:prstGeom>
        </p:spPr>
        <p:txBody>
          <a:bodyPr vert="horz" lIns="91437" tIns="45719" rIns="91437" bIns="45719" rtlCol="0" anchor="b"/>
          <a:lstStyle>
            <a:lvl1pPr algn="r">
              <a:defRPr sz="1200"/>
            </a:lvl1pPr>
          </a:lstStyle>
          <a:p>
            <a:fld id="{20C6DE78-0B85-4500-A90F-5D8B0C97FF0B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857628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+mn-lt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324485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Verdan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424366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j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 sz="3200" b="1">
                <a:latin typeface="+mn-lt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0" y="1428736"/>
            <a:ext cx="4114800" cy="178595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8379" y="1500176"/>
            <a:ext cx="3994151" cy="1785961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latin typeface="+mn-lt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286248" y="274638"/>
            <a:ext cx="4400552" cy="1143000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+mn-lt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286248" y="1600202"/>
            <a:ext cx="4400552" cy="3543312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600">
                <a:latin typeface="+mj-lt"/>
              </a:defRPr>
            </a:lvl3pPr>
            <a:lvl4pPr>
              <a:defRPr sz="1600">
                <a:latin typeface="+mj-lt"/>
              </a:defRPr>
            </a:lvl4pPr>
            <a:lvl5pPr>
              <a:defRPr sz="160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472" y="1643050"/>
            <a:ext cx="4142933" cy="34290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4572002" y="274638"/>
            <a:ext cx="4143404" cy="1143000"/>
          </a:xfrm>
          <a:prstGeom prst="rect">
            <a:avLst/>
          </a:prstGeom>
        </p:spPr>
        <p:txBody>
          <a:bodyPr/>
          <a:lstStyle>
            <a:lvl1pPr algn="l">
              <a:defRPr sz="3200" b="1">
                <a:latin typeface="+mn-lt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0384" y="274638"/>
            <a:ext cx="4116416" cy="1143000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+mn-lt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572001" y="1535113"/>
            <a:ext cx="4114800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572001" y="2174877"/>
            <a:ext cx="4114800" cy="296863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429124" y="3857628"/>
            <a:ext cx="4286280" cy="506382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latin typeface="+mn-lt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4429124" y="612777"/>
            <a:ext cx="4286280" cy="289928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>
                <a:latin typeface="Verdana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fr-FR" noProof="0" smtClean="0"/>
              <a:t>Cliquez sur l'icône pour ajouter une image</a:t>
            </a:r>
            <a:endParaRPr lang="fr-FR" noProof="0" dirty="0" smtClean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429124" y="4424366"/>
            <a:ext cx="4286280" cy="71914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  <a:prstGeom prst="rect">
            <a:avLst/>
          </a:prstGeom>
        </p:spPr>
        <p:txBody>
          <a:bodyPr/>
          <a:lstStyle>
            <a:lvl1pPr algn="ctr">
              <a:defRPr sz="28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51520" y="260648"/>
            <a:ext cx="8640960" cy="720080"/>
          </a:xfrm>
          <a:prstGeom prst="rect">
            <a:avLst/>
          </a:prstGeom>
          <a:noFill/>
        </p:spPr>
        <p:txBody>
          <a:bodyPr/>
          <a:lstStyle>
            <a:lvl1pPr algn="ctr">
              <a:defRPr sz="2000" b="1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00202"/>
            <a:ext cx="8229600" cy="3543312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78618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3200" b="1" cap="all">
                <a:solidFill>
                  <a:schemeClr val="bg1">
                    <a:lumMod val="50000"/>
                  </a:schemeClr>
                </a:solidFill>
                <a:latin typeface="+mn-lt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+mn-lt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3543312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+mj-lt"/>
              </a:defRPr>
            </a:lvl1pPr>
            <a:lvl2pPr>
              <a:defRPr sz="1800">
                <a:latin typeface="+mj-lt"/>
              </a:defRPr>
            </a:lvl2pPr>
            <a:lvl3pPr>
              <a:defRPr sz="1800">
                <a:latin typeface="+mj-lt"/>
              </a:defRPr>
            </a:lvl3pPr>
            <a:lvl4pPr>
              <a:defRPr sz="1800">
                <a:latin typeface="+mj-lt"/>
              </a:defRPr>
            </a:lvl4pPr>
            <a:lvl5pPr>
              <a:defRPr sz="1800">
                <a:latin typeface="+mj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3543312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+mn-lt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2" y="2174877"/>
            <a:ext cx="4040188" cy="2968637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7"/>
            <a:ext cx="4041775" cy="296863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00035" y="285728"/>
            <a:ext cx="8229600" cy="1143000"/>
          </a:xfrm>
          <a:prstGeom prst="rect">
            <a:avLst/>
          </a:prstGeom>
        </p:spPr>
        <p:txBody>
          <a:bodyPr/>
          <a:lstStyle>
            <a:lvl1pPr algn="l">
              <a:defRPr sz="3200">
                <a:latin typeface="+mn-lt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2" y="2174876"/>
            <a:ext cx="4040188" cy="3754455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2174877"/>
            <a:ext cx="4041775" cy="2968637"/>
          </a:xfrm>
          <a:prstGeom prst="rect">
            <a:avLst/>
          </a:prstGeom>
        </p:spPr>
        <p:txBody>
          <a:bodyPr/>
          <a:lstStyle>
            <a:lvl1pPr>
              <a:defRPr sz="1600">
                <a:latin typeface="+mn-lt"/>
              </a:defRPr>
            </a:lvl1pPr>
            <a:lvl2pPr>
              <a:defRPr sz="1600">
                <a:latin typeface="+mn-lt"/>
              </a:defRPr>
            </a:lvl2pPr>
            <a:lvl3pPr>
              <a:defRPr sz="1600">
                <a:latin typeface="+mn-lt"/>
              </a:defRPr>
            </a:lvl3pPr>
            <a:lvl4pPr>
              <a:defRPr sz="1600">
                <a:latin typeface="+mn-lt"/>
              </a:defRPr>
            </a:lvl4pPr>
            <a:lvl5pPr>
              <a:defRPr sz="1600">
                <a:latin typeface="+mn-lt"/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 algn="ctr">
              <a:defRPr sz="2200" b="1">
                <a:solidFill>
                  <a:srgbClr val="002060"/>
                </a:solidFill>
                <a:latin typeface="Verdana" pitchFamily="34" charset="0"/>
              </a:defRPr>
            </a:lvl1pPr>
          </a:lstStyle>
          <a:p>
            <a:r>
              <a:rPr lang="fr-FR" dirty="0" smtClean="0"/>
              <a:t>Cliquez pour modifier le style du titre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400" b="1">
                <a:latin typeface="+mn-lt"/>
              </a:defRPr>
            </a:lvl1pPr>
          </a:lstStyle>
          <a:p>
            <a:r>
              <a:rPr lang="fr-FR" smtClean="0"/>
              <a:t>Cliquez pour modifier le style du titre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1" y="273051"/>
            <a:ext cx="5111751" cy="4799024"/>
          </a:xfrm>
          <a:prstGeom prst="rect">
            <a:avLst/>
          </a:prstGeom>
        </p:spPr>
        <p:txBody>
          <a:bodyPr/>
          <a:lstStyle>
            <a:lvl1pPr>
              <a:defRPr sz="1800">
                <a:latin typeface="+mn-lt"/>
              </a:defRPr>
            </a:lvl1pPr>
            <a:lvl2pPr>
              <a:defRPr sz="1800">
                <a:latin typeface="+mn-lt"/>
              </a:defRPr>
            </a:lvl2pPr>
            <a:lvl3pPr>
              <a:defRPr sz="1800">
                <a:latin typeface="+mn-lt"/>
              </a:defRPr>
            </a:lvl3pPr>
            <a:lvl4pPr>
              <a:defRPr sz="1800">
                <a:latin typeface="+mn-lt"/>
              </a:defRPr>
            </a:lvl4pPr>
            <a:lvl5pPr>
              <a:defRPr sz="1800">
                <a:latin typeface="+mn-lt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435101"/>
            <a:ext cx="3008313" cy="449422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latin typeface="+mn-lt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image" Target="../media/image5.png"/><Relationship Id="rId5" Type="http://schemas.openxmlformats.org/officeDocument/2006/relationships/slideLayout" Target="../slideLayouts/slideLayout16.xml"/><Relationship Id="rId10" Type="http://schemas.openxmlformats.org/officeDocument/2006/relationships/image" Target="../media/image4.png"/><Relationship Id="rId4" Type="http://schemas.openxmlformats.org/officeDocument/2006/relationships/slideLayout" Target="../slideLayouts/slideLayout15.xml"/><Relationship Id="rId9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 descr="SNAV-LOGO-DEF.jpg"/>
          <p:cNvPicPr>
            <a:picLocks noChangeAspect="1"/>
          </p:cNvPicPr>
          <p:nvPr/>
        </p:nvPicPr>
        <p:blipFill>
          <a:blip r:embed="rId13" cstate="print"/>
          <a:srcRect t="12711" b="13890"/>
          <a:stretch>
            <a:fillRect/>
          </a:stretch>
        </p:blipFill>
        <p:spPr>
          <a:xfrm>
            <a:off x="251520" y="6237312"/>
            <a:ext cx="1993392" cy="352359"/>
          </a:xfrm>
          <a:prstGeom prst="rect">
            <a:avLst/>
          </a:prstGeom>
        </p:spPr>
      </p:pic>
      <p:pic>
        <p:nvPicPr>
          <p:cNvPr id="6" name="Picture 21" descr="Logo-Atout France-resize"/>
          <p:cNvPicPr>
            <a:picLocks noChangeAspect="1" noChangeArrowheads="1"/>
          </p:cNvPicPr>
          <p:nvPr userDrawn="1"/>
        </p:nvPicPr>
        <p:blipFill>
          <a:blip r:embed="rId14" cstate="print"/>
          <a:srcRect/>
          <a:stretch>
            <a:fillRect/>
          </a:stretch>
        </p:blipFill>
        <p:spPr bwMode="auto">
          <a:xfrm>
            <a:off x="6217543" y="5877272"/>
            <a:ext cx="2674937" cy="7445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Rectangle 32"/>
          <p:cNvSpPr>
            <a:spLocks noChangeArrowheads="1"/>
          </p:cNvSpPr>
          <p:nvPr userDrawn="1"/>
        </p:nvSpPr>
        <p:spPr bwMode="gray">
          <a:xfrm>
            <a:off x="0" y="0"/>
            <a:ext cx="9144000" cy="1886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0000" tIns="72000" rIns="90000" bIns="72000" anchor="ctr"/>
          <a:lstStyle/>
          <a:p>
            <a:pPr algn="ctr">
              <a:spcBef>
                <a:spcPct val="50000"/>
              </a:spcBef>
              <a:buClr>
                <a:srgbClr val="F0AB00"/>
              </a:buClr>
              <a:buSzPct val="80000"/>
            </a:pPr>
            <a:endParaRPr lang="en-US" sz="1600">
              <a:ea typeface="Arial Unicode MS" pitchFamily="34" charset="-128"/>
              <a:cs typeface="Arial Unicode MS" pitchFamily="34" charset="-128"/>
            </a:endParaRPr>
          </a:p>
        </p:txBody>
      </p:sp>
      <p:sp>
        <p:nvSpPr>
          <p:cNvPr id="8" name="Rectangle 32"/>
          <p:cNvSpPr>
            <a:spLocks noChangeArrowheads="1"/>
          </p:cNvSpPr>
          <p:nvPr userDrawn="1"/>
        </p:nvSpPr>
        <p:spPr bwMode="gray">
          <a:xfrm>
            <a:off x="0" y="6669360"/>
            <a:ext cx="9180512" cy="188640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 algn="ctr">
            <a:noFill/>
            <a:miter lim="800000"/>
            <a:headEnd/>
            <a:tailEnd/>
          </a:ln>
        </p:spPr>
        <p:txBody>
          <a:bodyPr lIns="90000" tIns="72000" rIns="90000" bIns="72000" anchor="ctr"/>
          <a:lstStyle/>
          <a:p>
            <a:pPr algn="ctr">
              <a:spcBef>
                <a:spcPct val="50000"/>
              </a:spcBef>
              <a:buClr>
                <a:srgbClr val="F0AB00"/>
              </a:buClr>
              <a:buSzPct val="80000"/>
            </a:pPr>
            <a:endParaRPr lang="en-US" sz="1600">
              <a:ea typeface="Arial Unicode MS" pitchFamily="34" charset="-128"/>
              <a:cs typeface="Arial Unicode MS" pitchFamily="34" charset="-128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 12" descr="42-18058952_france_fin3okbis-RVB.jpg"/>
          <p:cNvPicPr>
            <a:picLocks noChangeAspect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285750" y="142875"/>
            <a:ext cx="8551863" cy="6415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3" name="Picture 3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57688" y="0"/>
            <a:ext cx="219075" cy="542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4" name="Image 11" descr="Sans titre - 2.png"/>
          <p:cNvPicPr>
            <a:picLocks noChangeAspect="1"/>
          </p:cNvPicPr>
          <p:nvPr userDrawn="1"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251520" y="5456634"/>
            <a:ext cx="8858250" cy="142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chart" Target="../charts/chart8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9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0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4.xml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5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1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emf"/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3.xml"/><Relationship Id="rId4" Type="http://schemas.openxmlformats.org/officeDocument/2006/relationships/chart" Target="../charts/char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 txBox="1">
            <a:spLocks/>
          </p:cNvSpPr>
          <p:nvPr/>
        </p:nvSpPr>
        <p:spPr>
          <a:xfrm>
            <a:off x="0" y="1484784"/>
            <a:ext cx="9144000" cy="1584176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Le Baromètre </a:t>
            </a:r>
            <a:br>
              <a:rPr kumimoji="0" lang="fr-FR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r>
              <a:rPr kumimoji="0" lang="fr-FR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>SNAV / Atout France / Amadeus</a:t>
            </a:r>
            <a:br>
              <a:rPr kumimoji="0" lang="fr-FR" sz="3600" b="1" i="0" u="none" strike="noStrike" kern="1200" cap="all" spc="0" normalizeH="0" baseline="0" noProof="0" dirty="0" smtClean="0">
                <a:ln>
                  <a:noFill/>
                </a:ln>
                <a:solidFill>
                  <a:srgbClr val="0070C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fr-FR" sz="3600" b="0" i="0" u="none" strike="noStrike" kern="1200" cap="none" spc="0" normalizeH="0" baseline="0" noProof="0" dirty="0">
              <a:ln>
                <a:noFill/>
              </a:ln>
              <a:solidFill>
                <a:srgbClr val="0070C0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sp>
        <p:nvSpPr>
          <p:cNvPr id="3" name="Sous-titre 2"/>
          <p:cNvSpPr txBox="1">
            <a:spLocks/>
          </p:cNvSpPr>
          <p:nvPr/>
        </p:nvSpPr>
        <p:spPr>
          <a:xfrm>
            <a:off x="0" y="2708920"/>
            <a:ext cx="9144000" cy="1656184"/>
          </a:xfrm>
          <a:prstGeom prst="rect">
            <a:avLst/>
          </a:prstGeom>
          <a:noFill/>
          <a:ln w="3175">
            <a:noFill/>
          </a:ln>
          <a:effectLst/>
        </p:spPr>
        <p:txBody>
          <a:bodyPr/>
          <a:lstStyle/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La tendance des ventes tourisme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par les agences de voyages </a:t>
            </a:r>
          </a:p>
          <a:p>
            <a:pPr marL="342900" marR="0" lvl="0" indent="-342900" algn="ctr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kumimoji="0" lang="fr-FR" sz="3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rPr>
              <a:t>de janvier 2015</a:t>
            </a:r>
          </a:p>
        </p:txBody>
      </p:sp>
      <p:pic>
        <p:nvPicPr>
          <p:cNvPr id="4" name="Image 1" descr="Gestour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44749" y="5116431"/>
            <a:ext cx="1824201" cy="43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ZoneTexte 4"/>
          <p:cNvSpPr txBox="1"/>
          <p:nvPr/>
        </p:nvSpPr>
        <p:spPr>
          <a:xfrm>
            <a:off x="2684574" y="4581128"/>
            <a:ext cx="2877711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chemeClr val="tx2"/>
                </a:solidFill>
              </a:rPr>
              <a:t>avec la participation de </a:t>
            </a:r>
            <a:endParaRPr lang="fr-FR" sz="2000" dirty="0">
              <a:solidFill>
                <a:schemeClr val="tx2"/>
              </a:solidFill>
            </a:endParaRPr>
          </a:p>
        </p:txBody>
      </p:sp>
      <p:pic>
        <p:nvPicPr>
          <p:cNvPr id="6" name="Picture 2" descr="J:\Distribution Voyages\BlueAmadeusLogo120m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67744" y="5144999"/>
            <a:ext cx="1688973" cy="4754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Evolution des durées de séjour </a:t>
            </a:r>
            <a:br>
              <a:rPr lang="fr-FR" dirty="0" smtClean="0"/>
            </a:br>
            <a:r>
              <a:rPr lang="fr-FR" dirty="0" smtClean="0"/>
              <a:t>en proportion du nombre de passagers </a:t>
            </a:r>
            <a:br>
              <a:rPr lang="fr-FR" dirty="0" smtClean="0"/>
            </a:br>
            <a:r>
              <a:rPr lang="fr-FR" dirty="0" smtClean="0"/>
              <a:t>pour les départs de janvier en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France métropolitaine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pic>
        <p:nvPicPr>
          <p:cNvPr id="12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013176"/>
            <a:ext cx="49053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7" name="ZoneTexte 6"/>
          <p:cNvSpPr txBox="1"/>
          <p:nvPr/>
        </p:nvSpPr>
        <p:spPr>
          <a:xfrm>
            <a:off x="404020" y="3810526"/>
            <a:ext cx="1359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janvier 2014</a:t>
            </a:r>
            <a:endParaRPr lang="fr-FR" sz="1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404020" y="2586390"/>
            <a:ext cx="1359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janvier 2015</a:t>
            </a:r>
            <a:endParaRPr lang="fr-F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Durées de séjour en proportion du nombre de passagers</a:t>
            </a:r>
            <a:br>
              <a:rPr lang="fr-FR" dirty="0" smtClean="0"/>
            </a:br>
            <a:r>
              <a:rPr lang="fr-FR" dirty="0" smtClean="0"/>
              <a:t> pour les départs de janvier 2015 </a:t>
            </a:r>
            <a:br>
              <a:rPr lang="fr-FR" dirty="0" smtClean="0"/>
            </a:br>
            <a:r>
              <a:rPr lang="fr-FR" dirty="0" smtClean="0"/>
              <a:t>selon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le territoire français </a:t>
            </a:r>
            <a:r>
              <a:rPr lang="fr-FR" dirty="0" smtClean="0"/>
              <a:t>de destination*</a:t>
            </a:r>
            <a:endParaRPr lang="fr-FR" dirty="0"/>
          </a:p>
        </p:txBody>
      </p:sp>
      <p:pic>
        <p:nvPicPr>
          <p:cNvPr id="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5151090"/>
            <a:ext cx="4905375" cy="438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5616624" y="5158933"/>
            <a:ext cx="2771800" cy="64633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Territoires pour lesquels </a:t>
            </a:r>
          </a:p>
          <a:p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 échantillon d’observation</a:t>
            </a:r>
          </a:p>
          <a:p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suffisant est disponible uniquement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0" name="Espace réservé du contenu 9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7"/>
            <a:ext cx="9144000" cy="1470025"/>
          </a:xfrm>
        </p:spPr>
        <p:txBody>
          <a:bodyPr/>
          <a:lstStyle/>
          <a:p>
            <a:r>
              <a:rPr lang="fr-FR" dirty="0" smtClean="0">
                <a:latin typeface="Verdana" pitchFamily="34" charset="0"/>
              </a:rPr>
              <a:t>Tendances des principales destinations</a:t>
            </a:r>
            <a:br>
              <a:rPr lang="fr-FR" dirty="0" smtClean="0">
                <a:latin typeface="Verdana" pitchFamily="34" charset="0"/>
              </a:rPr>
            </a:br>
            <a:r>
              <a:rPr lang="fr-FR" dirty="0" smtClean="0">
                <a:latin typeface="Verdana" pitchFamily="34" charset="0"/>
              </a:rPr>
              <a:t>en janvier 2015</a:t>
            </a:r>
            <a:br>
              <a:rPr lang="fr-FR" dirty="0" smtClean="0">
                <a:latin typeface="Verdana" pitchFamily="34" charset="0"/>
              </a:rPr>
            </a:br>
            <a:r>
              <a:rPr lang="fr-FR" sz="3200" dirty="0" smtClean="0">
                <a:solidFill>
                  <a:schemeClr val="accent6">
                    <a:lumMod val="75000"/>
                  </a:schemeClr>
                </a:solidFill>
              </a:rPr>
              <a:t>MOYEN COURRIER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/>
            </a:r>
            <a:b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Tendance des réservations de janvier 2015*</a:t>
            </a:r>
            <a:br>
              <a:rPr lang="fr-FR" dirty="0" smtClean="0"/>
            </a:br>
            <a:r>
              <a:rPr lang="fr-FR" dirty="0" smtClean="0"/>
              <a:t> vers des destinations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moyen courrier</a:t>
            </a:r>
            <a:endParaRPr lang="fr-FR" dirty="0"/>
          </a:p>
        </p:txBody>
      </p:sp>
      <p:graphicFrame>
        <p:nvGraphicFramePr>
          <p:cNvPr id="4" name="Graphique 3"/>
          <p:cNvGraphicFramePr/>
          <p:nvPr/>
        </p:nvGraphicFramePr>
        <p:xfrm>
          <a:off x="467544" y="1312193"/>
          <a:ext cx="583264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1" name="Rectangle 20"/>
          <p:cNvSpPr/>
          <p:nvPr/>
        </p:nvSpPr>
        <p:spPr>
          <a:xfrm>
            <a:off x="6084168" y="2204864"/>
            <a:ext cx="288032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Principales destinations</a:t>
            </a:r>
          </a:p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en volume d’affaires</a:t>
            </a:r>
            <a:endParaRPr lang="fr-FR" sz="1400" b="1" dirty="0">
              <a:solidFill>
                <a:schemeClr val="bg1">
                  <a:lumMod val="50000"/>
                </a:schemeClr>
              </a:solidFill>
              <a:latin typeface="Verdana" pitchFamily="34" charset="0"/>
              <a:cs typeface="Arial" pitchFamily="34" charset="0"/>
            </a:endParaRPr>
          </a:p>
        </p:txBody>
      </p:sp>
      <p:graphicFrame>
        <p:nvGraphicFramePr>
          <p:cNvPr id="22" name="Tableau 21"/>
          <p:cNvGraphicFramePr>
            <a:graphicFrameLocks noGrp="1"/>
          </p:cNvGraphicFramePr>
          <p:nvPr/>
        </p:nvGraphicFramePr>
        <p:xfrm>
          <a:off x="6588224" y="2708920"/>
          <a:ext cx="2088233" cy="2398062"/>
        </p:xfrm>
        <a:graphic>
          <a:graphicData uri="http://schemas.openxmlformats.org/drawingml/2006/table">
            <a:tbl>
              <a:tblPr>
                <a:tableStyleId>{5202B0CA-FC54-4496-8BCA-5EF66A818D29}</a:tableStyleId>
              </a:tblPr>
              <a:tblGrid>
                <a:gridCol w="476682"/>
                <a:gridCol w="153219"/>
                <a:gridCol w="1458332"/>
              </a:tblGrid>
              <a:tr h="151025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45702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u="none" strike="noStrike" dirty="0" smtClean="0"/>
                        <a:t>ESPAGNE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5702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u="none" strike="noStrike" kern="1200" dirty="0" smtClean="0"/>
                        <a:t>ITALIE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5702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u="none" strike="noStrike" dirty="0" smtClean="0"/>
                        <a:t>GRECE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5702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PORTUGAL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45702"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TUNISIE</a:t>
                      </a:r>
                      <a:r>
                        <a:rPr lang="fr-FR" sz="1000" b="1" u="none" strike="noStrike" kern="1200" baseline="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fr-FR" sz="10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***</a:t>
                      </a:r>
                      <a:endParaRPr lang="fr-FR" sz="10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45702"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fr-FR" sz="10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MAROC</a:t>
                      </a:r>
                      <a:endParaRPr lang="fr-FR" sz="10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124887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23" name="Ellipse 22"/>
          <p:cNvSpPr/>
          <p:nvPr/>
        </p:nvSpPr>
        <p:spPr>
          <a:xfrm>
            <a:off x="6804248" y="2924944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4" name="Ellipse 23"/>
          <p:cNvSpPr/>
          <p:nvPr/>
        </p:nvSpPr>
        <p:spPr>
          <a:xfrm>
            <a:off x="6804248" y="3284984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25" name="Ellipse 24"/>
          <p:cNvSpPr/>
          <p:nvPr/>
        </p:nvSpPr>
        <p:spPr>
          <a:xfrm>
            <a:off x="6804248" y="3645024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26" name="Ellipse 25"/>
          <p:cNvSpPr/>
          <p:nvPr/>
        </p:nvSpPr>
        <p:spPr>
          <a:xfrm>
            <a:off x="6804248" y="4005064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</a:t>
            </a:r>
            <a:endParaRPr lang="fr-FR" dirty="0"/>
          </a:p>
        </p:txBody>
      </p:sp>
      <p:sp>
        <p:nvSpPr>
          <p:cNvPr id="27" name="Ellipse 26"/>
          <p:cNvSpPr/>
          <p:nvPr/>
        </p:nvSpPr>
        <p:spPr>
          <a:xfrm>
            <a:off x="6804248" y="4365104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5</a:t>
            </a:r>
            <a:endParaRPr lang="fr-FR" dirty="0"/>
          </a:p>
        </p:txBody>
      </p:sp>
      <p:pic>
        <p:nvPicPr>
          <p:cNvPr id="2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52381" y="1412776"/>
            <a:ext cx="21240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31" name="Rectangle 30"/>
          <p:cNvSpPr/>
          <p:nvPr/>
        </p:nvSpPr>
        <p:spPr>
          <a:xfrm>
            <a:off x="323528" y="5615662"/>
            <a:ext cx="86409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(réservations janvier 2015 - réservations janvier 2014)/réservations janvier 2014</a:t>
            </a:r>
            <a:endParaRPr lang="fr-FR" sz="11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2" name="Rectangle 31"/>
          <p:cNvSpPr/>
          <p:nvPr/>
        </p:nvSpPr>
        <p:spPr>
          <a:xfrm>
            <a:off x="323528" y="5831686"/>
            <a:ext cx="86409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**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par ordre décroissant d’importance</a:t>
            </a:r>
            <a:endParaRPr lang="fr-FR" sz="11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3" name="Titre 1"/>
          <p:cNvSpPr txBox="1">
            <a:spLocks/>
          </p:cNvSpPr>
          <p:nvPr/>
        </p:nvSpPr>
        <p:spPr>
          <a:xfrm>
            <a:off x="179512" y="1052736"/>
            <a:ext cx="5760640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Principales destinations en nombre de passagers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**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35" name="Ellipse 34"/>
          <p:cNvSpPr/>
          <p:nvPr/>
        </p:nvSpPr>
        <p:spPr>
          <a:xfrm>
            <a:off x="1179240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1</a:t>
            </a:r>
          </a:p>
        </p:txBody>
      </p:sp>
      <p:sp>
        <p:nvSpPr>
          <p:cNvPr id="36" name="Ellipse 35"/>
          <p:cNvSpPr/>
          <p:nvPr/>
        </p:nvSpPr>
        <p:spPr>
          <a:xfrm>
            <a:off x="2201069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2</a:t>
            </a:r>
          </a:p>
        </p:txBody>
      </p:sp>
      <p:sp>
        <p:nvSpPr>
          <p:cNvPr id="37" name="Ellipse 36"/>
          <p:cNvSpPr/>
          <p:nvPr/>
        </p:nvSpPr>
        <p:spPr>
          <a:xfrm>
            <a:off x="3347864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3</a:t>
            </a:r>
          </a:p>
        </p:txBody>
      </p:sp>
      <p:sp>
        <p:nvSpPr>
          <p:cNvPr id="38" name="Ellipse 37"/>
          <p:cNvSpPr/>
          <p:nvPr/>
        </p:nvSpPr>
        <p:spPr>
          <a:xfrm>
            <a:off x="4355976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/>
              <a:t>4</a:t>
            </a:r>
          </a:p>
        </p:txBody>
      </p:sp>
      <p:sp>
        <p:nvSpPr>
          <p:cNvPr id="39" name="Ellipse 38"/>
          <p:cNvSpPr/>
          <p:nvPr/>
        </p:nvSpPr>
        <p:spPr>
          <a:xfrm>
            <a:off x="5508104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5</a:t>
            </a:r>
          </a:p>
        </p:txBody>
      </p:sp>
      <p:sp>
        <p:nvSpPr>
          <p:cNvPr id="20" name="Ellipse 19"/>
          <p:cNvSpPr/>
          <p:nvPr/>
        </p:nvSpPr>
        <p:spPr>
          <a:xfrm>
            <a:off x="6804248" y="465313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6</a:t>
            </a:r>
            <a:endParaRPr lang="fr-FR" dirty="0"/>
          </a:p>
        </p:txBody>
      </p:sp>
      <p:sp>
        <p:nvSpPr>
          <p:cNvPr id="29" name="Rectangle 28"/>
          <p:cNvSpPr/>
          <p:nvPr/>
        </p:nvSpPr>
        <p:spPr>
          <a:xfrm>
            <a:off x="6588224" y="5229200"/>
            <a:ext cx="25202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**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-49% 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 nombre de passagers</a:t>
            </a:r>
          </a:p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-34% 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 volume d’affaires </a:t>
            </a:r>
            <a:endParaRPr lang="fr-FR" sz="11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Tendance des départs de janvier 2015*</a:t>
            </a:r>
            <a:br>
              <a:rPr lang="fr-FR" dirty="0" smtClean="0"/>
            </a:br>
            <a:r>
              <a:rPr lang="fr-FR" dirty="0" smtClean="0"/>
              <a:t> vers des destinations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moyen courrier</a:t>
            </a:r>
            <a:endParaRPr lang="fr-FR" dirty="0"/>
          </a:p>
        </p:txBody>
      </p:sp>
      <p:graphicFrame>
        <p:nvGraphicFramePr>
          <p:cNvPr id="4" name="Graphique 3"/>
          <p:cNvGraphicFramePr/>
          <p:nvPr/>
        </p:nvGraphicFramePr>
        <p:xfrm>
          <a:off x="467544" y="1340769"/>
          <a:ext cx="5832648" cy="41044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3" name="Rectangle 12"/>
          <p:cNvSpPr/>
          <p:nvPr/>
        </p:nvSpPr>
        <p:spPr>
          <a:xfrm>
            <a:off x="6300192" y="1877219"/>
            <a:ext cx="288032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Principales destinations</a:t>
            </a:r>
          </a:p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en volume d’affaires</a:t>
            </a:r>
            <a:endParaRPr lang="fr-FR" sz="1400" b="1" dirty="0">
              <a:solidFill>
                <a:schemeClr val="bg1">
                  <a:lumMod val="50000"/>
                </a:schemeClr>
              </a:solidFill>
              <a:latin typeface="Verdana" pitchFamily="34" charset="0"/>
              <a:cs typeface="Arial" pitchFamily="34" charset="0"/>
            </a:endParaRPr>
          </a:p>
        </p:txBody>
      </p:sp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6732240" y="2420889"/>
          <a:ext cx="1944216" cy="2075916"/>
        </p:xfrm>
        <a:graphic>
          <a:graphicData uri="http://schemas.openxmlformats.org/drawingml/2006/table">
            <a:tbl>
              <a:tblPr>
                <a:tableStyleId>{5202B0CA-FC54-4496-8BCA-5EF66A818D29}</a:tableStyleId>
              </a:tblPr>
              <a:tblGrid>
                <a:gridCol w="523443"/>
                <a:gridCol w="149555"/>
                <a:gridCol w="1271218"/>
              </a:tblGrid>
              <a:tr h="173368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6836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u="none" strike="noStrike" dirty="0" smtClean="0"/>
                        <a:t>ESPAGNE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88477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MAROC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6836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ITALIE</a:t>
                      </a:r>
                    </a:p>
                  </a:txBody>
                  <a:tcPr marL="9525" marR="9525" marT="9525" marB="0" anchor="ctr"/>
                </a:tc>
              </a:tr>
              <a:tr h="336836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PORTUGAL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0195"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GR.</a:t>
                      </a:r>
                      <a:r>
                        <a:rPr lang="fr-FR" sz="1000" b="1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 BRETAGNE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73368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15" name="Ellipse 14"/>
          <p:cNvSpPr/>
          <p:nvPr/>
        </p:nvSpPr>
        <p:spPr>
          <a:xfrm>
            <a:off x="6948264" y="2636912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16" name="Ellipse 15"/>
          <p:cNvSpPr/>
          <p:nvPr/>
        </p:nvSpPr>
        <p:spPr>
          <a:xfrm>
            <a:off x="6948264" y="2996952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17" name="Ellipse 16"/>
          <p:cNvSpPr/>
          <p:nvPr/>
        </p:nvSpPr>
        <p:spPr>
          <a:xfrm>
            <a:off x="6948264" y="3356992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8" name="Ellipse 17"/>
          <p:cNvSpPr/>
          <p:nvPr/>
        </p:nvSpPr>
        <p:spPr>
          <a:xfrm>
            <a:off x="6948264" y="3717032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</a:t>
            </a:r>
            <a:endParaRPr lang="fr-FR" dirty="0"/>
          </a:p>
        </p:txBody>
      </p:sp>
      <p:sp>
        <p:nvSpPr>
          <p:cNvPr id="19" name="Ellipse 18"/>
          <p:cNvSpPr/>
          <p:nvPr/>
        </p:nvSpPr>
        <p:spPr>
          <a:xfrm>
            <a:off x="6948264" y="4077072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5</a:t>
            </a:r>
            <a:endParaRPr lang="fr-FR" dirty="0"/>
          </a:p>
        </p:txBody>
      </p:sp>
      <p:pic>
        <p:nvPicPr>
          <p:cNvPr id="2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660232" y="1196752"/>
            <a:ext cx="20193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1" name="Rectangle 20"/>
          <p:cNvSpPr/>
          <p:nvPr/>
        </p:nvSpPr>
        <p:spPr>
          <a:xfrm>
            <a:off x="179512" y="5831686"/>
            <a:ext cx="86409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**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par ordre décroissant d’importance</a:t>
            </a:r>
            <a:endParaRPr lang="fr-FR" sz="11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251520" y="5615662"/>
            <a:ext cx="86409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(départs janvier 2015 - départs janvier 2014)/départs janvier 2014</a:t>
            </a:r>
            <a:endParaRPr lang="fr-FR" sz="11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3" name="Titre 1"/>
          <p:cNvSpPr txBox="1">
            <a:spLocks/>
          </p:cNvSpPr>
          <p:nvPr/>
        </p:nvSpPr>
        <p:spPr>
          <a:xfrm>
            <a:off x="179512" y="1052736"/>
            <a:ext cx="5760640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Principales destinations en nombre de passagers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**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26" name="Ellipse 25"/>
          <p:cNvSpPr/>
          <p:nvPr/>
        </p:nvSpPr>
        <p:spPr>
          <a:xfrm>
            <a:off x="1179240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1</a:t>
            </a:r>
          </a:p>
        </p:txBody>
      </p:sp>
      <p:sp>
        <p:nvSpPr>
          <p:cNvPr id="27" name="Ellipse 26"/>
          <p:cNvSpPr/>
          <p:nvPr/>
        </p:nvSpPr>
        <p:spPr>
          <a:xfrm>
            <a:off x="2201069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2</a:t>
            </a:r>
          </a:p>
        </p:txBody>
      </p:sp>
      <p:sp>
        <p:nvSpPr>
          <p:cNvPr id="28" name="Ellipse 27"/>
          <p:cNvSpPr/>
          <p:nvPr/>
        </p:nvSpPr>
        <p:spPr>
          <a:xfrm>
            <a:off x="3347864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3</a:t>
            </a:r>
          </a:p>
        </p:txBody>
      </p:sp>
      <p:sp>
        <p:nvSpPr>
          <p:cNvPr id="29" name="Ellipse 28"/>
          <p:cNvSpPr/>
          <p:nvPr/>
        </p:nvSpPr>
        <p:spPr>
          <a:xfrm>
            <a:off x="4355976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/>
              <a:t>4</a:t>
            </a:r>
          </a:p>
        </p:txBody>
      </p:sp>
      <p:sp>
        <p:nvSpPr>
          <p:cNvPr id="30" name="Ellipse 29"/>
          <p:cNvSpPr/>
          <p:nvPr/>
        </p:nvSpPr>
        <p:spPr>
          <a:xfrm>
            <a:off x="5508104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Evolution des délais de réservation en part du volume d’affaires </a:t>
            </a:r>
            <a:br>
              <a:rPr lang="fr-FR" dirty="0" smtClean="0"/>
            </a:br>
            <a:r>
              <a:rPr lang="fr-FR" dirty="0" smtClean="0"/>
              <a:t>pour les départs de janvier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moyen courrier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3" name="Groupe 12"/>
          <p:cNvGrpSpPr/>
          <p:nvPr/>
        </p:nvGrpSpPr>
        <p:grpSpPr>
          <a:xfrm>
            <a:off x="539552" y="4870673"/>
            <a:ext cx="4315941" cy="790575"/>
            <a:chOff x="539552" y="4797152"/>
            <a:chExt cx="4315941" cy="790575"/>
          </a:xfrm>
        </p:grpSpPr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9552" y="4806677"/>
              <a:ext cx="2371725" cy="78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4797152"/>
              <a:ext cx="2371725" cy="790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aphicFrame>
        <p:nvGraphicFramePr>
          <p:cNvPr id="13" name="Espace réservé du contenu 1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404020" y="3810526"/>
            <a:ext cx="1359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janvier 2014</a:t>
            </a:r>
            <a:endParaRPr lang="fr-FR" sz="1600" b="1" dirty="0"/>
          </a:p>
        </p:txBody>
      </p:sp>
      <p:sp>
        <p:nvSpPr>
          <p:cNvPr id="11" name="ZoneTexte 10"/>
          <p:cNvSpPr txBox="1"/>
          <p:nvPr/>
        </p:nvSpPr>
        <p:spPr>
          <a:xfrm>
            <a:off x="404020" y="2586390"/>
            <a:ext cx="1359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janvier 2015</a:t>
            </a:r>
            <a:endParaRPr lang="fr-F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Délais de réservation en part du volume d’affaires </a:t>
            </a:r>
            <a:br>
              <a:rPr lang="fr-FR" dirty="0" smtClean="0"/>
            </a:br>
            <a:r>
              <a:rPr lang="fr-FR" dirty="0" smtClean="0"/>
              <a:t>pour les départs de janvier 2015 </a:t>
            </a:r>
            <a:br>
              <a:rPr lang="fr-FR" dirty="0" smtClean="0"/>
            </a:br>
            <a:r>
              <a:rPr lang="fr-FR" dirty="0" smtClean="0"/>
              <a:t>selon le pays de destination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moyen courrier</a:t>
            </a:r>
            <a:r>
              <a:rPr lang="fr-FR" dirty="0" smtClean="0"/>
              <a:t>*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4355976" y="5373216"/>
            <a:ext cx="4680520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 Principales destinations en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volume d’affaires de janvier 2015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pSp>
        <p:nvGrpSpPr>
          <p:cNvPr id="3" name="Groupe 5"/>
          <p:cNvGrpSpPr/>
          <p:nvPr/>
        </p:nvGrpSpPr>
        <p:grpSpPr>
          <a:xfrm>
            <a:off x="323528" y="5086697"/>
            <a:ext cx="4315941" cy="790575"/>
            <a:chOff x="539552" y="4797152"/>
            <a:chExt cx="4315941" cy="790575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9552" y="4806677"/>
              <a:ext cx="2371725" cy="78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4797152"/>
              <a:ext cx="2371725" cy="790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008" y="260648"/>
            <a:ext cx="8892480" cy="720080"/>
          </a:xfrm>
        </p:spPr>
        <p:txBody>
          <a:bodyPr/>
          <a:lstStyle/>
          <a:p>
            <a:r>
              <a:rPr lang="fr-FR" dirty="0" smtClean="0"/>
              <a:t>Evolution des durées de séjour en proportion du nombre de passagers </a:t>
            </a:r>
            <a:br>
              <a:rPr lang="fr-FR" dirty="0" smtClean="0"/>
            </a:br>
            <a:r>
              <a:rPr lang="fr-FR" dirty="0" smtClean="0"/>
              <a:t>pour les départs de janvier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moyen courrier</a:t>
            </a:r>
            <a:endParaRPr lang="fr-FR" dirty="0"/>
          </a:p>
        </p:txBody>
      </p:sp>
      <p:grpSp>
        <p:nvGrpSpPr>
          <p:cNvPr id="3" name="Groupe 13"/>
          <p:cNvGrpSpPr/>
          <p:nvPr/>
        </p:nvGrpSpPr>
        <p:grpSpPr>
          <a:xfrm>
            <a:off x="578768" y="5183088"/>
            <a:ext cx="3489176" cy="838200"/>
            <a:chOff x="5148064" y="4869160"/>
            <a:chExt cx="3489176" cy="838200"/>
          </a:xfrm>
        </p:grpSpPr>
        <p:pic>
          <p:nvPicPr>
            <p:cNvPr id="15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48064" y="4869160"/>
              <a:ext cx="19050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6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32240" y="4869160"/>
              <a:ext cx="1905000" cy="800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404020" y="3810526"/>
            <a:ext cx="1359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janvier 2014</a:t>
            </a:r>
            <a:endParaRPr lang="fr-FR" sz="16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404020" y="2586390"/>
            <a:ext cx="1359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janvier 2015</a:t>
            </a:r>
            <a:endParaRPr lang="fr-F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Durées de séjour en proportion du nombre de passagers</a:t>
            </a:r>
            <a:br>
              <a:rPr lang="fr-FR" dirty="0" smtClean="0"/>
            </a:br>
            <a:r>
              <a:rPr lang="fr-FR" dirty="0" smtClean="0"/>
              <a:t> pour les départs de janvier 2015</a:t>
            </a:r>
            <a:br>
              <a:rPr lang="fr-FR" dirty="0" smtClean="0"/>
            </a:br>
            <a:r>
              <a:rPr lang="fr-FR" dirty="0" smtClean="0"/>
              <a:t> selon le pays de destination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moyen courrier</a:t>
            </a:r>
            <a:r>
              <a:rPr lang="fr-FR" dirty="0" smtClean="0"/>
              <a:t>*</a:t>
            </a:r>
            <a:endParaRPr lang="fr-FR" dirty="0"/>
          </a:p>
        </p:txBody>
      </p:sp>
      <p:grpSp>
        <p:nvGrpSpPr>
          <p:cNvPr id="3" name="Groupe 5"/>
          <p:cNvGrpSpPr/>
          <p:nvPr/>
        </p:nvGrpSpPr>
        <p:grpSpPr>
          <a:xfrm>
            <a:off x="578768" y="5183088"/>
            <a:ext cx="3489176" cy="838200"/>
            <a:chOff x="5148064" y="4869160"/>
            <a:chExt cx="3489176" cy="838200"/>
          </a:xfrm>
        </p:grpSpPr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48064" y="4869160"/>
              <a:ext cx="19050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32240" y="4869160"/>
              <a:ext cx="1905000" cy="800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9" name="Rectangle 8"/>
          <p:cNvSpPr/>
          <p:nvPr/>
        </p:nvSpPr>
        <p:spPr>
          <a:xfrm>
            <a:off x="3779912" y="5157192"/>
            <a:ext cx="51125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 Principales destinations en nombre de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passagers de janvier 2015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2" name="Espace réservé du contenu 11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7"/>
            <a:ext cx="9144000" cy="1470025"/>
          </a:xfrm>
        </p:spPr>
        <p:txBody>
          <a:bodyPr/>
          <a:lstStyle/>
          <a:p>
            <a:r>
              <a:rPr lang="fr-FR" dirty="0" smtClean="0">
                <a:latin typeface="Verdana" pitchFamily="34" charset="0"/>
              </a:rPr>
              <a:t>Tendances des principales destinations</a:t>
            </a:r>
            <a:br>
              <a:rPr lang="fr-FR" dirty="0" smtClean="0">
                <a:latin typeface="Verdana" pitchFamily="34" charset="0"/>
              </a:rPr>
            </a:br>
            <a:r>
              <a:rPr lang="fr-FR" dirty="0" smtClean="0">
                <a:latin typeface="Verdana" pitchFamily="34" charset="0"/>
              </a:rPr>
              <a:t>en janvier 2015</a:t>
            </a:r>
            <a:br>
              <a:rPr lang="fr-FR" dirty="0" smtClean="0">
                <a:latin typeface="Verdana" pitchFamily="34" charset="0"/>
              </a:rPr>
            </a:br>
            <a:r>
              <a:rPr lang="fr-FR" sz="3200" dirty="0" smtClean="0">
                <a:solidFill>
                  <a:schemeClr val="accent6">
                    <a:lumMod val="75000"/>
                  </a:schemeClr>
                </a:solidFill>
              </a:rPr>
              <a:t>LONG COURRIER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  <a:t/>
            </a:r>
            <a:br>
              <a:rPr lang="fr-FR" dirty="0" smtClean="0">
                <a:solidFill>
                  <a:schemeClr val="accent6">
                    <a:lumMod val="75000"/>
                  </a:schemeClr>
                </a:solidFill>
                <a:latin typeface="Verdana" pitchFamily="34" charset="0"/>
              </a:rPr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z="1400" dirty="0" smtClean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rPr>
              <a:t>Rappel méthodologique</a:t>
            </a:r>
            <a:endParaRPr lang="fr-FR" sz="1400" dirty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67544" y="620688"/>
            <a:ext cx="8229600" cy="4896544"/>
          </a:xfrm>
        </p:spPr>
        <p:txBody>
          <a:bodyPr/>
          <a:lstStyle/>
          <a:p>
            <a:r>
              <a:rPr lang="fr-FR" sz="13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 Baromètre SNAV/Atout France rend compte des tendances de l’activité des distributeurs français de voyages de toute nature (indépendants, réseaux volontaires et intégrés, grande distribution) à l’exception des OTA*.</a:t>
            </a:r>
          </a:p>
          <a:p>
            <a:r>
              <a:rPr lang="fr-FR" sz="13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Il repose sur les extractions de données des systèmes de gestion des distributeurs</a:t>
            </a:r>
            <a:r>
              <a:rPr lang="fr-FR" sz="1350" dirty="0" smtClean="0">
                <a:solidFill>
                  <a:srgbClr val="FF0000"/>
                </a:solidFill>
              </a:rPr>
              <a:t>,</a:t>
            </a:r>
            <a:r>
              <a:rPr lang="fr-FR" sz="13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réalisées par le prestataire </a:t>
            </a:r>
            <a:r>
              <a:rPr lang="fr-FR" sz="135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Gestour</a:t>
            </a:r>
            <a:r>
              <a:rPr lang="fr-FR" sz="13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concernant les agences utilisatrices de son logiciel de gestion</a:t>
            </a:r>
            <a:r>
              <a:rPr lang="fr-FR" sz="1350" dirty="0" smtClean="0">
                <a:solidFill>
                  <a:srgbClr val="FF0000"/>
                </a:solidFill>
              </a:rPr>
              <a:t>,</a:t>
            </a:r>
            <a:r>
              <a:rPr lang="fr-FR" sz="13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ayant donné leur accord pour la transmission à Atout France de leurs informations, sous une forme agrégée préservant la confidentialité de leurs données individuelles.</a:t>
            </a:r>
          </a:p>
          <a:p>
            <a:r>
              <a:rPr lang="fr-FR" sz="13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La représentativité de l’échantillon des points de vente traités, qui couvrent d’ores et déjà l’ensemble du territoire, est continuellement renforcée, par l’intégration de nouveaux clients de </a:t>
            </a:r>
            <a:r>
              <a:rPr lang="fr-FR" sz="1350" dirty="0" err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Gestour</a:t>
            </a:r>
            <a:r>
              <a:rPr lang="fr-FR" sz="13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, filiale d’Amadeus. Le nombre de ces points de vente est de 630 au niveau national pour cette vague.</a:t>
            </a:r>
          </a:p>
          <a:p>
            <a:r>
              <a:rPr lang="fr-FR" sz="13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Les informations en termes de chiffre d’affaires de l’APST** sont utilisées pour le redressement des données, en fonction d’une segmentation par grande zone d’implantation géographique, ainsi que par grands types de réseaux de distributeurs de voyages.</a:t>
            </a:r>
          </a:p>
          <a:p>
            <a:pPr lvl="0"/>
            <a:r>
              <a:rPr lang="fr-FR" sz="13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Les tendances portent sur les évolutions du marché, par rapport au même mois de l’année précédente, et sont exprimées à la fois en passagers et en volume d'affaires. Elles portent systématiquement sur les réservations et les départs.</a:t>
            </a:r>
          </a:p>
          <a:p>
            <a:pPr lvl="0"/>
            <a:r>
              <a:rPr lang="fr-FR" sz="13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Les marchés France, moyen courrier***et long courrier**** sont distingués, avec la décomposition entre métropole et outre-mer dans le premier cas, et la mise en exergue des 5 premières destinations en passagers pour les deux seconds. </a:t>
            </a:r>
          </a:p>
          <a:p>
            <a:pPr lvl="0"/>
            <a:r>
              <a:rPr lang="fr-FR" sz="135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Le baromètre comporte également  des indications sur les délais de réservation et les durées de séjour.</a:t>
            </a:r>
          </a:p>
        </p:txBody>
      </p:sp>
      <p:sp>
        <p:nvSpPr>
          <p:cNvPr id="5" name="ZoneTexte 4"/>
          <p:cNvSpPr txBox="1"/>
          <p:nvPr/>
        </p:nvSpPr>
        <p:spPr>
          <a:xfrm>
            <a:off x="395536" y="5301209"/>
            <a:ext cx="6192688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endParaRPr lang="fr-FR" sz="1100" dirty="0" smtClean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  *  Agences de voyages en ligne</a:t>
            </a:r>
          </a:p>
          <a:p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**APST: Association Professionnelle de Solidarité du Tourisme</a:t>
            </a:r>
          </a:p>
          <a:p>
            <a:pPr lvl="0"/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***  Moyen courrier : les destinations entre 1 et 4 heures de vol de la France métropolitaine</a:t>
            </a:r>
          </a:p>
          <a:p>
            <a:pPr>
              <a:buNone/>
            </a:pPr>
            <a:r>
              <a:rPr lang="fr-FR" sz="1100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**** Long courrier : les destinations à plus de 4 heures de vol de la France métropolitaine </a:t>
            </a:r>
          </a:p>
          <a:p>
            <a:endParaRPr lang="fr-FR" sz="1100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Tendance des réservations de janvier 2015*</a:t>
            </a:r>
            <a:br>
              <a:rPr lang="fr-FR" dirty="0" smtClean="0"/>
            </a:br>
            <a:r>
              <a:rPr lang="fr-FR" dirty="0" smtClean="0"/>
              <a:t> vers des destinations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long courrier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6156176" y="1916832"/>
            <a:ext cx="288032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Principales destinations</a:t>
            </a:r>
          </a:p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en volume d’affaires</a:t>
            </a:r>
            <a:endParaRPr lang="fr-FR" sz="1400" b="1" dirty="0">
              <a:solidFill>
                <a:schemeClr val="bg1">
                  <a:lumMod val="50000"/>
                </a:schemeClr>
              </a:solidFill>
              <a:latin typeface="Verdana" pitchFamily="34" charset="0"/>
              <a:cs typeface="Arial" pitchFamily="34" charset="0"/>
            </a:endParaRPr>
          </a:p>
        </p:txBody>
      </p:sp>
      <p:graphicFrame>
        <p:nvGraphicFramePr>
          <p:cNvPr id="6" name="Tableau 5"/>
          <p:cNvGraphicFramePr>
            <a:graphicFrameLocks noGrp="1"/>
          </p:cNvGraphicFramePr>
          <p:nvPr/>
        </p:nvGraphicFramePr>
        <p:xfrm>
          <a:off x="6660231" y="2445759"/>
          <a:ext cx="2088233" cy="2365508"/>
        </p:xfrm>
        <a:graphic>
          <a:graphicData uri="http://schemas.openxmlformats.org/drawingml/2006/table">
            <a:tbl>
              <a:tblPr>
                <a:tableStyleId>{5202B0CA-FC54-4496-8BCA-5EF66A818D29}</a:tableStyleId>
              </a:tblPr>
              <a:tblGrid>
                <a:gridCol w="476682"/>
                <a:gridCol w="153219"/>
                <a:gridCol w="1458332"/>
              </a:tblGrid>
              <a:tr h="172567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672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u="none" strike="noStrike" dirty="0" smtClean="0"/>
                        <a:t>USA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672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MAURICE</a:t>
                      </a:r>
                      <a:endParaRPr lang="fr-FR" sz="1000" b="1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672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u="none" strike="noStrik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THAILANDE</a:t>
                      </a:r>
                      <a:endParaRPr lang="fr-FR" sz="1000" b="1" u="none" strike="noStrike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525" marR="9525" marT="9525" marB="0" anchor="ctr"/>
                </a:tc>
              </a:tr>
              <a:tr h="336729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u="none" strike="noStrike" dirty="0" smtClean="0"/>
                        <a:t>REP. DOMINICAINE</a:t>
                      </a:r>
                      <a:endParaRPr lang="fr-FR" sz="1000" b="1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6729"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MEXIQUE </a:t>
                      </a:r>
                      <a:r>
                        <a:rPr lang="fr-FR" sz="1000" b="1" i="0" u="none" strike="noStrike" baseline="0" dirty="0" smtClean="0">
                          <a:solidFill>
                            <a:schemeClr val="dk1"/>
                          </a:solidFill>
                          <a:latin typeface="+mn-lt"/>
                        </a:rPr>
                        <a:t>***</a:t>
                      </a:r>
                      <a:endParaRPr lang="fr-FR" sz="1000" b="1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6729"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0" u="none" strike="noStrike" dirty="0" smtClean="0">
                          <a:solidFill>
                            <a:schemeClr val="tx1"/>
                          </a:solidFill>
                          <a:latin typeface="Calibri"/>
                        </a:rPr>
                        <a:t> </a:t>
                      </a:r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CHINE</a:t>
                      </a:r>
                      <a:endParaRPr lang="fr-FR" sz="1000" b="1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172567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sp>
        <p:nvSpPr>
          <p:cNvPr id="7" name="Ellipse 6"/>
          <p:cNvSpPr/>
          <p:nvPr/>
        </p:nvSpPr>
        <p:spPr>
          <a:xfrm>
            <a:off x="6804248" y="2670980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8" name="Ellipse 7"/>
          <p:cNvSpPr/>
          <p:nvPr/>
        </p:nvSpPr>
        <p:spPr>
          <a:xfrm>
            <a:off x="6804248" y="3031020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9" name="Ellipse 8"/>
          <p:cNvSpPr/>
          <p:nvPr/>
        </p:nvSpPr>
        <p:spPr>
          <a:xfrm>
            <a:off x="6804248" y="3356992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10" name="Ellipse 9"/>
          <p:cNvSpPr/>
          <p:nvPr/>
        </p:nvSpPr>
        <p:spPr>
          <a:xfrm>
            <a:off x="6804248" y="3717032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</a:t>
            </a:r>
            <a:endParaRPr lang="fr-FR" dirty="0"/>
          </a:p>
        </p:txBody>
      </p:sp>
      <p:sp>
        <p:nvSpPr>
          <p:cNvPr id="11" name="Ellipse 10"/>
          <p:cNvSpPr/>
          <p:nvPr/>
        </p:nvSpPr>
        <p:spPr>
          <a:xfrm>
            <a:off x="6804248" y="4005064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5</a:t>
            </a:r>
            <a:endParaRPr lang="fr-FR" dirty="0"/>
          </a:p>
        </p:txBody>
      </p:sp>
      <p:pic>
        <p:nvPicPr>
          <p:cNvPr id="1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52381" y="1268760"/>
            <a:ext cx="21240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3" name="Ellipse 22"/>
          <p:cNvSpPr/>
          <p:nvPr/>
        </p:nvSpPr>
        <p:spPr>
          <a:xfrm>
            <a:off x="1179240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1</a:t>
            </a:r>
          </a:p>
        </p:txBody>
      </p:sp>
      <p:sp>
        <p:nvSpPr>
          <p:cNvPr id="24" name="Ellipse 23"/>
          <p:cNvSpPr/>
          <p:nvPr/>
        </p:nvSpPr>
        <p:spPr>
          <a:xfrm>
            <a:off x="2201069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2</a:t>
            </a:r>
          </a:p>
        </p:txBody>
      </p:sp>
      <p:sp>
        <p:nvSpPr>
          <p:cNvPr id="25" name="Ellipse 24"/>
          <p:cNvSpPr/>
          <p:nvPr/>
        </p:nvSpPr>
        <p:spPr>
          <a:xfrm>
            <a:off x="3347864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3</a:t>
            </a:r>
          </a:p>
        </p:txBody>
      </p:sp>
      <p:sp>
        <p:nvSpPr>
          <p:cNvPr id="26" name="Ellipse 25"/>
          <p:cNvSpPr/>
          <p:nvPr/>
        </p:nvSpPr>
        <p:spPr>
          <a:xfrm>
            <a:off x="4355976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/>
              <a:t>4</a:t>
            </a:r>
          </a:p>
        </p:txBody>
      </p:sp>
      <p:sp>
        <p:nvSpPr>
          <p:cNvPr id="27" name="Ellipse 26"/>
          <p:cNvSpPr/>
          <p:nvPr/>
        </p:nvSpPr>
        <p:spPr>
          <a:xfrm>
            <a:off x="5508104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5</a:t>
            </a:r>
          </a:p>
        </p:txBody>
      </p:sp>
      <p:sp>
        <p:nvSpPr>
          <p:cNvPr id="28" name="Titre 1"/>
          <p:cNvSpPr txBox="1">
            <a:spLocks/>
          </p:cNvSpPr>
          <p:nvPr/>
        </p:nvSpPr>
        <p:spPr>
          <a:xfrm>
            <a:off x="179512" y="1052736"/>
            <a:ext cx="5760640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Principales destinations en nombre de passagers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**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323528" y="5615662"/>
            <a:ext cx="86409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(réservations janvier 2015 - réservations janvier 2014)/réservations janvier 2014</a:t>
            </a:r>
            <a:endParaRPr lang="fr-FR" sz="11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323528" y="5831686"/>
            <a:ext cx="86409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**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par ordre décroissant d’importance</a:t>
            </a:r>
            <a:endParaRPr lang="fr-FR" sz="11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31" name="Graphique 30"/>
          <p:cNvGraphicFramePr>
            <a:graphicFrameLocks noGrp="1"/>
          </p:cNvGraphicFramePr>
          <p:nvPr/>
        </p:nvGraphicFramePr>
        <p:xfrm>
          <a:off x="395537" y="1340768"/>
          <a:ext cx="5904656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1" name="Rectangle 20"/>
          <p:cNvSpPr/>
          <p:nvPr/>
        </p:nvSpPr>
        <p:spPr>
          <a:xfrm>
            <a:off x="6623720" y="4941168"/>
            <a:ext cx="25202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**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-32% 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 nombre de passagers</a:t>
            </a:r>
          </a:p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 </a:t>
            </a:r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-22% 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 volume d’affaires </a:t>
            </a:r>
            <a:endParaRPr lang="fr-FR" sz="11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0" name="Ellipse 29"/>
          <p:cNvSpPr/>
          <p:nvPr/>
        </p:nvSpPr>
        <p:spPr>
          <a:xfrm>
            <a:off x="6804248" y="4365104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9</a:t>
            </a: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Tendance des départs de janvier 2015*</a:t>
            </a:r>
            <a:br>
              <a:rPr lang="fr-FR" dirty="0" smtClean="0"/>
            </a:br>
            <a:r>
              <a:rPr lang="fr-FR" dirty="0" smtClean="0"/>
              <a:t> vers des destinations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long courrier</a:t>
            </a:r>
            <a:endParaRPr lang="fr-FR" dirty="0"/>
          </a:p>
        </p:txBody>
      </p:sp>
      <p:sp>
        <p:nvSpPr>
          <p:cNvPr id="5" name="Rectangle 4"/>
          <p:cNvSpPr/>
          <p:nvPr/>
        </p:nvSpPr>
        <p:spPr>
          <a:xfrm>
            <a:off x="6263680" y="2060848"/>
            <a:ext cx="2880320" cy="523220"/>
          </a:xfrm>
          <a:prstGeom prst="rect">
            <a:avLst/>
          </a:prstGeom>
          <a:noFill/>
          <a:ln>
            <a:noFill/>
          </a:ln>
        </p:spPr>
        <p:txBody>
          <a:bodyPr wrap="square">
            <a:spAutoFit/>
          </a:bodyPr>
          <a:lstStyle/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Principales destinations</a:t>
            </a:r>
          </a:p>
          <a:p>
            <a:pPr algn="ctr"/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en volume d’affaires</a:t>
            </a:r>
            <a:endParaRPr lang="fr-FR" sz="1400" b="1" dirty="0">
              <a:solidFill>
                <a:schemeClr val="bg1">
                  <a:lumMod val="50000"/>
                </a:schemeClr>
              </a:solidFill>
              <a:latin typeface="Verdana" pitchFamily="34" charset="0"/>
              <a:cs typeface="Arial" pitchFamily="34" charset="0"/>
            </a:endParaRPr>
          </a:p>
        </p:txBody>
      </p:sp>
      <p:graphicFrame>
        <p:nvGraphicFramePr>
          <p:cNvPr id="7" name="Tableau 6"/>
          <p:cNvGraphicFramePr>
            <a:graphicFrameLocks noGrp="1"/>
          </p:cNvGraphicFramePr>
          <p:nvPr/>
        </p:nvGraphicFramePr>
        <p:xfrm>
          <a:off x="6732240" y="2636912"/>
          <a:ext cx="1944216" cy="2423406"/>
        </p:xfrm>
        <a:graphic>
          <a:graphicData uri="http://schemas.openxmlformats.org/drawingml/2006/table">
            <a:tbl>
              <a:tblPr>
                <a:tableStyleId>{5202B0CA-FC54-4496-8BCA-5EF66A818D29}</a:tableStyleId>
              </a:tblPr>
              <a:tblGrid>
                <a:gridCol w="523443"/>
                <a:gridCol w="149555"/>
                <a:gridCol w="1271218"/>
              </a:tblGrid>
              <a:tr h="206184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  <a:tr h="335173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MAURICE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5173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u="none" strike="noStrike" dirty="0" smtClean="0"/>
                        <a:t>REP. DOMINICAINE</a:t>
                      </a:r>
                      <a:endParaRPr lang="fr-FR" sz="1000" b="1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5173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THAILANDE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5173">
                <a:tc>
                  <a:txBody>
                    <a:bodyPr/>
                    <a:lstStyle/>
                    <a:p>
                      <a:pPr algn="ctr" rtl="0" fontAlgn="ctr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MALDIVES***</a:t>
                      </a:r>
                      <a:endParaRPr lang="fr-FR" sz="1000" b="1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5173"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MEXIQUE</a:t>
                      </a:r>
                      <a:endParaRPr lang="fr-FR" sz="1000" b="1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335173">
                <a:tc>
                  <a:txBody>
                    <a:bodyPr/>
                    <a:lstStyle/>
                    <a:p>
                      <a:pPr algn="ctr" rtl="0" fontAlgn="ctr"/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000" b="1" i="0" u="none" strike="noStrike" dirty="0" smtClean="0">
                          <a:solidFill>
                            <a:schemeClr val="dk1"/>
                          </a:solidFill>
                          <a:latin typeface="+mn-lt"/>
                        </a:rPr>
                        <a:t>USA</a:t>
                      </a:r>
                      <a:endParaRPr lang="fr-FR" sz="1000" b="1" i="0" u="none" strike="noStrike" dirty="0" smtClean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ctr"/>
                </a:tc>
              </a:tr>
              <a:tr h="206184"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/>
                        <a:t> </a:t>
                      </a:r>
                      <a:endParaRPr lang="fr-FR" sz="1000" b="1" i="0" u="none" strike="noStrike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l" rtl="0" fontAlgn="b"/>
                      <a:r>
                        <a:rPr lang="fr-FR" sz="1000" b="1" u="none" strike="noStrike" dirty="0"/>
                        <a:t> </a:t>
                      </a:r>
                      <a:endParaRPr lang="fr-FR" sz="1000" b="1" i="0" u="none" strike="noStrike" dirty="0">
                        <a:solidFill>
                          <a:schemeClr val="tx1"/>
                        </a:solidFill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  <p:pic>
        <p:nvPicPr>
          <p:cNvPr id="1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236365"/>
            <a:ext cx="20193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5" name="Rectangle 14"/>
          <p:cNvSpPr/>
          <p:nvPr/>
        </p:nvSpPr>
        <p:spPr>
          <a:xfrm>
            <a:off x="467544" y="5831686"/>
            <a:ext cx="86409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**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par ordre décroissant d’importance</a:t>
            </a:r>
            <a:endParaRPr lang="fr-FR" sz="11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539552" y="5615662"/>
            <a:ext cx="86409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(départs janvier 2015 - départs janvier 2014)/départs janvier 2014</a:t>
            </a:r>
            <a:endParaRPr lang="fr-FR" sz="11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9" name="Ellipse 18"/>
          <p:cNvSpPr/>
          <p:nvPr/>
        </p:nvSpPr>
        <p:spPr>
          <a:xfrm>
            <a:off x="1179240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1</a:t>
            </a:r>
          </a:p>
        </p:txBody>
      </p:sp>
      <p:sp>
        <p:nvSpPr>
          <p:cNvPr id="20" name="Ellipse 19"/>
          <p:cNvSpPr/>
          <p:nvPr/>
        </p:nvSpPr>
        <p:spPr>
          <a:xfrm>
            <a:off x="2201069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2</a:t>
            </a:r>
          </a:p>
        </p:txBody>
      </p:sp>
      <p:sp>
        <p:nvSpPr>
          <p:cNvPr id="21" name="Ellipse 20"/>
          <p:cNvSpPr/>
          <p:nvPr/>
        </p:nvSpPr>
        <p:spPr>
          <a:xfrm>
            <a:off x="3347864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3</a:t>
            </a:r>
          </a:p>
        </p:txBody>
      </p:sp>
      <p:sp>
        <p:nvSpPr>
          <p:cNvPr id="22" name="Ellipse 21"/>
          <p:cNvSpPr/>
          <p:nvPr/>
        </p:nvSpPr>
        <p:spPr>
          <a:xfrm>
            <a:off x="4355976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/>
              <a:t>4</a:t>
            </a:r>
          </a:p>
        </p:txBody>
      </p:sp>
      <p:sp>
        <p:nvSpPr>
          <p:cNvPr id="23" name="Ellipse 22"/>
          <p:cNvSpPr/>
          <p:nvPr/>
        </p:nvSpPr>
        <p:spPr>
          <a:xfrm>
            <a:off x="5508104" y="14127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fr-FR" dirty="0"/>
              <a:t>5</a:t>
            </a:r>
          </a:p>
        </p:txBody>
      </p:sp>
      <p:sp>
        <p:nvSpPr>
          <p:cNvPr id="24" name="Titre 1"/>
          <p:cNvSpPr txBox="1">
            <a:spLocks/>
          </p:cNvSpPr>
          <p:nvPr/>
        </p:nvSpPr>
        <p:spPr>
          <a:xfrm>
            <a:off x="179512" y="1052736"/>
            <a:ext cx="5760640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Principales destinations en nombre de passagers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**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sp>
        <p:nvSpPr>
          <p:cNvPr id="27" name="Ellipse 26"/>
          <p:cNvSpPr/>
          <p:nvPr/>
        </p:nvSpPr>
        <p:spPr>
          <a:xfrm>
            <a:off x="6948264" y="285293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1</a:t>
            </a:r>
            <a:endParaRPr lang="fr-FR" dirty="0"/>
          </a:p>
        </p:txBody>
      </p:sp>
      <p:sp>
        <p:nvSpPr>
          <p:cNvPr id="28" name="Ellipse 27"/>
          <p:cNvSpPr/>
          <p:nvPr/>
        </p:nvSpPr>
        <p:spPr>
          <a:xfrm>
            <a:off x="6948264" y="321297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2</a:t>
            </a:r>
            <a:endParaRPr lang="fr-FR" dirty="0"/>
          </a:p>
        </p:txBody>
      </p:sp>
      <p:sp>
        <p:nvSpPr>
          <p:cNvPr id="29" name="Ellipse 28"/>
          <p:cNvSpPr/>
          <p:nvPr/>
        </p:nvSpPr>
        <p:spPr>
          <a:xfrm>
            <a:off x="6948264" y="357301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30" name="Ellipse 29"/>
          <p:cNvSpPr/>
          <p:nvPr/>
        </p:nvSpPr>
        <p:spPr>
          <a:xfrm>
            <a:off x="6948264" y="3933056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4</a:t>
            </a:r>
            <a:endParaRPr lang="fr-FR" dirty="0"/>
          </a:p>
        </p:txBody>
      </p:sp>
      <p:graphicFrame>
        <p:nvGraphicFramePr>
          <p:cNvPr id="25" name="Graphique 24"/>
          <p:cNvGraphicFramePr>
            <a:graphicFrameLocks noGrp="1"/>
          </p:cNvGraphicFramePr>
          <p:nvPr/>
        </p:nvGraphicFramePr>
        <p:xfrm>
          <a:off x="323528" y="1340768"/>
          <a:ext cx="6048672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26" name="Ellipse 25"/>
          <p:cNvSpPr/>
          <p:nvPr/>
        </p:nvSpPr>
        <p:spPr>
          <a:xfrm>
            <a:off x="6948264" y="4221088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5</a:t>
            </a:r>
            <a:endParaRPr lang="fr-FR" dirty="0"/>
          </a:p>
        </p:txBody>
      </p:sp>
      <p:sp>
        <p:nvSpPr>
          <p:cNvPr id="32" name="Ellipse 31"/>
          <p:cNvSpPr/>
          <p:nvPr/>
        </p:nvSpPr>
        <p:spPr>
          <a:xfrm>
            <a:off x="6948264" y="4581128"/>
            <a:ext cx="288032" cy="216024"/>
          </a:xfrm>
          <a:prstGeom prst="ellipse">
            <a:avLst/>
          </a:prstGeom>
          <a:solidFill>
            <a:schemeClr val="tx2"/>
          </a:solidFill>
          <a:ln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/>
              <a:t>9</a:t>
            </a:r>
            <a:endParaRPr lang="fr-FR" dirty="0"/>
          </a:p>
        </p:txBody>
      </p:sp>
      <p:sp>
        <p:nvSpPr>
          <p:cNvPr id="33" name="Rectangle 32"/>
          <p:cNvSpPr/>
          <p:nvPr/>
        </p:nvSpPr>
        <p:spPr>
          <a:xfrm>
            <a:off x="6623720" y="5373216"/>
            <a:ext cx="2520280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**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-29% 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 nombre de passagers</a:t>
            </a:r>
          </a:p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    </a:t>
            </a:r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-25% 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en volume d’affaires </a:t>
            </a:r>
            <a:endParaRPr lang="fr-FR" sz="11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Evolution des délais de réservation en part du volume d’affaires </a:t>
            </a:r>
            <a:br>
              <a:rPr lang="fr-FR" dirty="0" smtClean="0"/>
            </a:br>
            <a:r>
              <a:rPr lang="fr-FR" dirty="0" smtClean="0"/>
              <a:t>pour les départs de janvier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long courrier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3" name="Groupe 11"/>
          <p:cNvGrpSpPr/>
          <p:nvPr/>
        </p:nvGrpSpPr>
        <p:grpSpPr>
          <a:xfrm>
            <a:off x="539552" y="5086697"/>
            <a:ext cx="4315941" cy="790575"/>
            <a:chOff x="539552" y="4797152"/>
            <a:chExt cx="4315941" cy="790575"/>
          </a:xfrm>
        </p:grpSpPr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9552" y="4806677"/>
              <a:ext cx="2371725" cy="78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4797152"/>
              <a:ext cx="2371725" cy="790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260004" y="3810526"/>
            <a:ext cx="1359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janvier 2014</a:t>
            </a:r>
            <a:endParaRPr lang="fr-FR" sz="16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260004" y="2586390"/>
            <a:ext cx="1359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janvier 2015</a:t>
            </a:r>
            <a:endParaRPr lang="fr-F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Délais de réservation en part du volume d’affaires </a:t>
            </a:r>
            <a:br>
              <a:rPr lang="fr-FR" dirty="0" smtClean="0"/>
            </a:br>
            <a:r>
              <a:rPr lang="fr-FR" dirty="0" smtClean="0"/>
              <a:t>pour les départs de janvier 2015</a:t>
            </a:r>
            <a:br>
              <a:rPr lang="fr-FR" dirty="0" smtClean="0"/>
            </a:br>
            <a:r>
              <a:rPr lang="fr-FR" dirty="0" smtClean="0"/>
              <a:t>selon le pays de destination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long courrier </a:t>
            </a:r>
            <a:r>
              <a:rPr lang="fr-FR" dirty="0" smtClean="0"/>
              <a:t>*</a:t>
            </a:r>
            <a:endParaRPr lang="fr-FR" dirty="0"/>
          </a:p>
        </p:txBody>
      </p:sp>
      <p:grpSp>
        <p:nvGrpSpPr>
          <p:cNvPr id="3" name="Groupe 11"/>
          <p:cNvGrpSpPr/>
          <p:nvPr/>
        </p:nvGrpSpPr>
        <p:grpSpPr>
          <a:xfrm>
            <a:off x="323528" y="5086697"/>
            <a:ext cx="4315941" cy="790575"/>
            <a:chOff x="539552" y="4797152"/>
            <a:chExt cx="4315941" cy="790575"/>
          </a:xfrm>
        </p:grpSpPr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9552" y="4806677"/>
              <a:ext cx="2371725" cy="78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4797152"/>
              <a:ext cx="2371725" cy="790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9" name="Rectangle 8"/>
          <p:cNvSpPr/>
          <p:nvPr/>
        </p:nvSpPr>
        <p:spPr>
          <a:xfrm>
            <a:off x="4355976" y="5157192"/>
            <a:ext cx="475252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 Principales destinations en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volume d’affaires de janvier 2015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008" y="260648"/>
            <a:ext cx="8892480" cy="720080"/>
          </a:xfrm>
        </p:spPr>
        <p:txBody>
          <a:bodyPr/>
          <a:lstStyle/>
          <a:p>
            <a:r>
              <a:rPr lang="fr-FR" dirty="0" smtClean="0"/>
              <a:t>Evolution des durées de séjour en proportion du nombre de passagers</a:t>
            </a:r>
            <a:br>
              <a:rPr lang="fr-FR" dirty="0" smtClean="0"/>
            </a:br>
            <a:r>
              <a:rPr lang="fr-FR" dirty="0" smtClean="0"/>
              <a:t>pour les départs de janvier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long courrier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3" name="Groupe 13"/>
          <p:cNvGrpSpPr/>
          <p:nvPr/>
        </p:nvGrpSpPr>
        <p:grpSpPr>
          <a:xfrm>
            <a:off x="611560" y="5183088"/>
            <a:ext cx="3489176" cy="838200"/>
            <a:chOff x="5148064" y="4869160"/>
            <a:chExt cx="3489176" cy="838200"/>
          </a:xfrm>
        </p:grpSpPr>
        <p:pic>
          <p:nvPicPr>
            <p:cNvPr id="15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48064" y="4869160"/>
              <a:ext cx="19050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6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32240" y="4869160"/>
              <a:ext cx="1905000" cy="800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9" name="ZoneTexte 8"/>
          <p:cNvSpPr txBox="1"/>
          <p:nvPr/>
        </p:nvSpPr>
        <p:spPr>
          <a:xfrm>
            <a:off x="332012" y="3954542"/>
            <a:ext cx="1359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janvier 2014</a:t>
            </a:r>
            <a:endParaRPr lang="fr-FR" sz="1600" b="1" dirty="0"/>
          </a:p>
        </p:txBody>
      </p:sp>
      <p:sp>
        <p:nvSpPr>
          <p:cNvPr id="10" name="ZoneTexte 9"/>
          <p:cNvSpPr txBox="1"/>
          <p:nvPr/>
        </p:nvSpPr>
        <p:spPr>
          <a:xfrm>
            <a:off x="332012" y="2730406"/>
            <a:ext cx="1359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janvier 2015</a:t>
            </a:r>
            <a:endParaRPr lang="fr-FR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Durées de séjour en proportion du nombre de passagers</a:t>
            </a:r>
            <a:br>
              <a:rPr lang="fr-FR" dirty="0" smtClean="0"/>
            </a:br>
            <a:r>
              <a:rPr lang="fr-FR" dirty="0" smtClean="0"/>
              <a:t> pour les départs de janvier 2015</a:t>
            </a:r>
            <a:br>
              <a:rPr lang="fr-FR" dirty="0" smtClean="0"/>
            </a:br>
            <a:r>
              <a:rPr lang="fr-FR" dirty="0" smtClean="0"/>
              <a:t>selon le pays de destination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long courrier </a:t>
            </a:r>
            <a:r>
              <a:rPr lang="fr-FR" dirty="0" smtClean="0"/>
              <a:t>*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3" name="Groupe 5"/>
          <p:cNvGrpSpPr/>
          <p:nvPr/>
        </p:nvGrpSpPr>
        <p:grpSpPr>
          <a:xfrm>
            <a:off x="611560" y="5183088"/>
            <a:ext cx="3489176" cy="838200"/>
            <a:chOff x="5148064" y="4869160"/>
            <a:chExt cx="3489176" cy="838200"/>
          </a:xfrm>
        </p:grpSpPr>
        <p:pic>
          <p:nvPicPr>
            <p:cNvPr id="7" name="Picture 7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148064" y="4869160"/>
              <a:ext cx="1905000" cy="838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8" name="Picture 8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732240" y="4869160"/>
              <a:ext cx="1905000" cy="8001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0" name="Rectangle 9"/>
          <p:cNvSpPr/>
          <p:nvPr/>
        </p:nvSpPr>
        <p:spPr>
          <a:xfrm>
            <a:off x="3779912" y="5157192"/>
            <a:ext cx="5112568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b="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 Principales destinations en nombre de 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passagers de janvier 2015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graphicFrame>
        <p:nvGraphicFramePr>
          <p:cNvPr id="11" name="Espace réservé du contenu 10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La tendance du cumul des réservations en janvier</a:t>
            </a:r>
            <a:br>
              <a:rPr lang="fr-FR" dirty="0" smtClean="0"/>
            </a:br>
            <a:r>
              <a:rPr lang="fr-FR" dirty="0" smtClean="0"/>
              <a:t> pour des départs en février 2015</a:t>
            </a:r>
            <a:endParaRPr lang="fr-FR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2763520"/>
        </p:xfrm>
        <a:graphic>
          <a:graphicData uri="http://schemas.openxmlformats.org/drawingml/2006/table">
            <a:tbl>
              <a:tblPr firstRow="1" bandRow="1">
                <a:tableStyleId>{5FD0F851-EC5A-4D38-B0AD-8093EC10F338}</a:tableStyleId>
              </a:tblPr>
              <a:tblGrid>
                <a:gridCol w="3250704"/>
                <a:gridCol w="2235696"/>
                <a:gridCol w="2743200"/>
              </a:tblGrid>
              <a:tr h="370840">
                <a:tc>
                  <a:txBody>
                    <a:bodyPr/>
                    <a:lstStyle/>
                    <a:p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Nombre</a:t>
                      </a:r>
                    </a:p>
                    <a:p>
                      <a:pPr algn="ctr"/>
                      <a:r>
                        <a:rPr lang="fr-FR" b="1" dirty="0" smtClean="0"/>
                        <a:t>de passagers</a:t>
                      </a:r>
                      <a:endParaRPr lang="fr-FR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Volume</a:t>
                      </a:r>
                    </a:p>
                    <a:p>
                      <a:pPr algn="ctr"/>
                      <a:r>
                        <a:rPr lang="fr-FR" b="1" dirty="0" smtClean="0"/>
                        <a:t>d'affaires</a:t>
                      </a:r>
                      <a:endParaRPr lang="fr-FR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FRANCE</a:t>
                      </a:r>
                      <a:endParaRPr lang="fr-FR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+20,2%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+16,4%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1" dirty="0" smtClean="0"/>
                        <a:t>dont France</a:t>
                      </a:r>
                    </a:p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i="1" baseline="0" dirty="0" smtClean="0"/>
                        <a:t> </a:t>
                      </a:r>
                      <a:r>
                        <a:rPr lang="fr-FR" b="1" i="1" dirty="0" smtClean="0"/>
                        <a:t>métropolitaine</a:t>
                      </a:r>
                      <a:endParaRPr lang="fr-FR" b="1" i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+24,0%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+28,1%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MOYEN COURRIER </a:t>
                      </a:r>
                      <a:endParaRPr lang="fr-FR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+5,3%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-4,3%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LONG COURRIER </a:t>
                      </a:r>
                      <a:endParaRPr lang="fr-FR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-1,3%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-5,4%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b="1" dirty="0" smtClean="0"/>
                        <a:t>Total</a:t>
                      </a:r>
                      <a:endParaRPr lang="fr-FR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+9,8%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+0,2%</a:t>
                      </a:r>
                      <a:endParaRPr lang="fr-FR" sz="1800" b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>
                <a:latin typeface="Verdana" pitchFamily="34" charset="0"/>
              </a:rPr>
              <a:t>Tendances globales</a:t>
            </a:r>
            <a:br>
              <a:rPr lang="fr-FR" dirty="0" smtClean="0">
                <a:latin typeface="Verdana" pitchFamily="34" charset="0"/>
              </a:rPr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3222104"/>
            <a:ext cx="8229600" cy="1143000"/>
          </a:xfrm>
        </p:spPr>
        <p:txBody>
          <a:bodyPr/>
          <a:lstStyle/>
          <a:p>
            <a:r>
              <a:rPr lang="fr-FR" sz="2400" dirty="0" smtClean="0"/>
              <a:t>Tendance des départs de janvier 2015</a:t>
            </a:r>
            <a:r>
              <a:rPr lang="fr-FR" sz="2400" dirty="0" smtClean="0">
                <a:solidFill>
                  <a:srgbClr val="002060"/>
                </a:solidFill>
              </a:rPr>
              <a:t/>
            </a:r>
            <a:br>
              <a:rPr lang="fr-FR" sz="2400" dirty="0" smtClean="0">
                <a:solidFill>
                  <a:srgbClr val="002060"/>
                </a:solidFill>
              </a:rPr>
            </a:br>
            <a:endParaRPr lang="fr-FR" sz="2400" dirty="0"/>
          </a:p>
        </p:txBody>
      </p:sp>
      <p:sp>
        <p:nvSpPr>
          <p:cNvPr id="6" name="Titre 1"/>
          <p:cNvSpPr txBox="1">
            <a:spLocks/>
          </p:cNvSpPr>
          <p:nvPr/>
        </p:nvSpPr>
        <p:spPr>
          <a:xfrm>
            <a:off x="395536" y="269776"/>
            <a:ext cx="8229600" cy="1143000"/>
          </a:xfrm>
          <a:prstGeom prst="rect">
            <a:avLst/>
          </a:prstGeom>
        </p:spPr>
        <p:txBody>
          <a:bodyPr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24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ea typeface="+mj-ea"/>
                <a:cs typeface="Arial" pitchFamily="34" charset="0"/>
              </a:rPr>
              <a:t>Tendance des réservations de janvier 2015</a:t>
            </a:r>
            <a: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  <a:t/>
            </a:r>
            <a:br>
              <a:rPr kumimoji="0" lang="fr-FR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Arial" pitchFamily="34" charset="0"/>
                <a:ea typeface="+mj-ea"/>
                <a:cs typeface="Arial" pitchFamily="34" charset="0"/>
              </a:rPr>
            </a:br>
            <a:endParaRPr kumimoji="0" lang="fr-FR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+mj-ea"/>
              <a:cs typeface="Arial" pitchFamily="34" charset="0"/>
            </a:endParaRPr>
          </a:p>
        </p:txBody>
      </p:sp>
      <p:graphicFrame>
        <p:nvGraphicFramePr>
          <p:cNvPr id="13" name="Tableau 12"/>
          <p:cNvGraphicFramePr>
            <a:graphicFrameLocks noGrp="1"/>
          </p:cNvGraphicFramePr>
          <p:nvPr/>
        </p:nvGraphicFramePr>
        <p:xfrm>
          <a:off x="1619672" y="836712"/>
          <a:ext cx="6096000" cy="2123440"/>
        </p:xfrm>
        <a:graphic>
          <a:graphicData uri="http://schemas.openxmlformats.org/drawingml/2006/table">
            <a:tbl>
              <a:tblPr firstRow="1" firstCol="1" bandRow="1">
                <a:tableStyleId>{3B4B98B0-60AC-42C2-AFA5-B58CD77FA1E5}</a:tableStyleId>
              </a:tblPr>
              <a:tblGrid>
                <a:gridCol w="2376264"/>
                <a:gridCol w="1687736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Nombre</a:t>
                      </a:r>
                    </a:p>
                    <a:p>
                      <a:pPr algn="ctr"/>
                      <a:r>
                        <a:rPr lang="fr-FR" b="1" dirty="0" smtClean="0"/>
                        <a:t>de passagers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Volume</a:t>
                      </a:r>
                    </a:p>
                    <a:p>
                      <a:pPr algn="ctr"/>
                      <a:r>
                        <a:rPr lang="fr-FR" b="1" dirty="0" smtClean="0"/>
                        <a:t>d'affaires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FRANCE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-6,3%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/>
                        <a:t>-10,7%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MOYEN COURRIER 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-19,2%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/>
                        <a:t>-17,0%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LONG COURRIER 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-13,1%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/>
                        <a:t>-12,8%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Total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-13,7%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/>
                        <a:t>-14,1%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4" name="Tableau 13"/>
          <p:cNvGraphicFramePr>
            <a:graphicFrameLocks noGrp="1"/>
          </p:cNvGraphicFramePr>
          <p:nvPr/>
        </p:nvGraphicFramePr>
        <p:xfrm>
          <a:off x="1619672" y="3681824"/>
          <a:ext cx="6096000" cy="2118360"/>
        </p:xfrm>
        <a:graphic>
          <a:graphicData uri="http://schemas.openxmlformats.org/drawingml/2006/table">
            <a:tbl>
              <a:tblPr firstRow="1" bandRow="1">
                <a:tableStyleId>{3B4B98B0-60AC-42C2-AFA5-B58CD77FA1E5}</a:tableStyleId>
              </a:tblPr>
              <a:tblGrid>
                <a:gridCol w="2376264"/>
                <a:gridCol w="1687736"/>
                <a:gridCol w="2032000"/>
              </a:tblGrid>
              <a:tr h="370840">
                <a:tc>
                  <a:txBody>
                    <a:bodyPr/>
                    <a:lstStyle/>
                    <a:p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Nombre</a:t>
                      </a:r>
                    </a:p>
                    <a:p>
                      <a:pPr algn="ctr"/>
                      <a:r>
                        <a:rPr lang="fr-FR" b="1" dirty="0" smtClean="0"/>
                        <a:t>de passagers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Volume</a:t>
                      </a:r>
                    </a:p>
                    <a:p>
                      <a:pPr algn="ctr"/>
                      <a:r>
                        <a:rPr lang="fr-FR" b="1" dirty="0" smtClean="0"/>
                        <a:t>d'affaires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FRANCE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+17,5%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/>
                        <a:t>-3,1%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20432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MOYEN COURRIER 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-6,4%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/>
                        <a:t>-5,1%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LONG COURRIER 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-5,3%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/>
                        <a:t>+1,5%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Total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b="1" dirty="0" smtClean="0"/>
                        <a:t>+5,0%</a:t>
                      </a:r>
                      <a:endParaRPr lang="fr-FR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fr-FR" sz="1800" b="1" kern="1200" dirty="0" smtClean="0"/>
                        <a:t>-0,7%</a:t>
                      </a:r>
                      <a:endParaRPr lang="fr-FR" sz="1800" b="1" kern="1200" dirty="0" smtClean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0" y="2130427"/>
            <a:ext cx="9144000" cy="1470025"/>
          </a:xfrm>
        </p:spPr>
        <p:txBody>
          <a:bodyPr/>
          <a:lstStyle/>
          <a:p>
            <a:r>
              <a:rPr lang="fr-FR" dirty="0" smtClean="0"/>
              <a:t>Tendances des principales destinations</a:t>
            </a:r>
            <a:br>
              <a:rPr lang="fr-FR" dirty="0" smtClean="0"/>
            </a:br>
            <a:r>
              <a:rPr lang="fr-FR" dirty="0" smtClean="0"/>
              <a:t>en janvier 2015</a:t>
            </a:r>
            <a:br>
              <a:rPr lang="fr-FR" dirty="0" smtClean="0"/>
            </a:br>
            <a:r>
              <a:rPr lang="fr-FR" sz="3200" dirty="0" smtClean="0">
                <a:solidFill>
                  <a:schemeClr val="accent6">
                    <a:lumMod val="75000"/>
                  </a:schemeClr>
                </a:solidFill>
              </a:rPr>
              <a:t>FRANCE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</a:br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Tendance des réservations de janvier 2015*</a:t>
            </a:r>
            <a:br>
              <a:rPr lang="fr-FR" dirty="0" smtClean="0"/>
            </a:br>
            <a:r>
              <a:rPr lang="fr-FR" dirty="0" smtClean="0"/>
              <a:t> vers les destinations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FRANCE</a:t>
            </a:r>
            <a:endParaRPr lang="fr-FR" dirty="0"/>
          </a:p>
        </p:txBody>
      </p:sp>
      <p:graphicFrame>
        <p:nvGraphicFramePr>
          <p:cNvPr id="4" name="Graphique 3"/>
          <p:cNvGraphicFramePr/>
          <p:nvPr/>
        </p:nvGraphicFramePr>
        <p:xfrm>
          <a:off x="467544" y="1340768"/>
          <a:ext cx="583264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516216" y="1596405"/>
            <a:ext cx="2124075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23528" y="5615662"/>
            <a:ext cx="86409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(réservations janvier 2015 - réservations janvier 2014)/réservations janvier 2014</a:t>
            </a:r>
            <a:endParaRPr lang="fr-FR" sz="11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5805264"/>
            <a:ext cx="58326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** Territoires pour lesquels un échantillon d’observation suffisant est disponible uniquement</a:t>
            </a:r>
            <a:endParaRPr lang="fr-FR" sz="11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itre 1"/>
          <p:cNvSpPr txBox="1">
            <a:spLocks/>
          </p:cNvSpPr>
          <p:nvPr/>
        </p:nvSpPr>
        <p:spPr>
          <a:xfrm>
            <a:off x="179512" y="1052736"/>
            <a:ext cx="5760640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Principales destinations en nombre de passagers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**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Tendance des départs de janvier 2015*</a:t>
            </a:r>
            <a:br>
              <a:rPr lang="fr-FR" dirty="0" smtClean="0"/>
            </a:br>
            <a:r>
              <a:rPr lang="fr-FR" dirty="0" smtClean="0"/>
              <a:t> vers les destinations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FRANCE</a:t>
            </a:r>
            <a:endParaRPr lang="fr-FR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660232" y="1596405"/>
            <a:ext cx="2019300" cy="752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Rectangle 5"/>
          <p:cNvSpPr/>
          <p:nvPr/>
        </p:nvSpPr>
        <p:spPr>
          <a:xfrm>
            <a:off x="323528" y="5615662"/>
            <a:ext cx="8640960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b="1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* </a:t>
            </a:r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(départs janvier 2015 - départs janvier 2014)/départs janvier 2014</a:t>
            </a:r>
            <a:endParaRPr lang="fr-FR" sz="11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23528" y="5805264"/>
            <a:ext cx="583264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100" dirty="0" smtClean="0">
                <a:solidFill>
                  <a:schemeClr val="bg1">
                    <a:lumMod val="50000"/>
                  </a:schemeClr>
                </a:solidFill>
              </a:rPr>
              <a:t>** Territoires pour lesquels un échantillon d’observation suffisant est disponible uniquement</a:t>
            </a:r>
            <a:endParaRPr lang="fr-FR" sz="1100" dirty="0">
              <a:solidFill>
                <a:schemeClr val="bg1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itre 1"/>
          <p:cNvSpPr txBox="1">
            <a:spLocks/>
          </p:cNvSpPr>
          <p:nvPr/>
        </p:nvSpPr>
        <p:spPr>
          <a:xfrm>
            <a:off x="179512" y="1052736"/>
            <a:ext cx="5760640" cy="432048"/>
          </a:xfrm>
          <a:prstGeom prst="rect">
            <a:avLst/>
          </a:prstGeom>
        </p:spPr>
        <p:txBody>
          <a:bodyPr>
            <a:noAutofit/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  <a:latin typeface="Verdana" pitchFamily="34" charset="0"/>
              </a:rPr>
              <a:t>Principales destinations en nombre de passagers</a:t>
            </a:r>
            <a:r>
              <a:rPr kumimoji="0" lang="fr-FR" sz="1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Verdana" pitchFamily="34" charset="0"/>
                <a:ea typeface="+mj-ea"/>
                <a:cs typeface="+mj-cs"/>
              </a:rPr>
              <a:t>**</a:t>
            </a:r>
            <a:endParaRPr kumimoji="0" lang="fr-FR" sz="14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Verdana" pitchFamily="34" charset="0"/>
              <a:ea typeface="+mj-ea"/>
              <a:cs typeface="+mj-cs"/>
            </a:endParaRPr>
          </a:p>
        </p:txBody>
      </p:sp>
      <p:graphicFrame>
        <p:nvGraphicFramePr>
          <p:cNvPr id="10" name="Graphique 9"/>
          <p:cNvGraphicFramePr>
            <a:graphicFrameLocks noGrp="1"/>
          </p:cNvGraphicFramePr>
          <p:nvPr/>
        </p:nvGraphicFramePr>
        <p:xfrm>
          <a:off x="467544" y="1340768"/>
          <a:ext cx="5832648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Evolution des délais de réservation </a:t>
            </a:r>
            <a:br>
              <a:rPr lang="fr-FR" dirty="0" smtClean="0"/>
            </a:br>
            <a:r>
              <a:rPr lang="fr-FR" dirty="0" smtClean="0"/>
              <a:t>en part du volume d’affaires </a:t>
            </a:r>
            <a:br>
              <a:rPr lang="fr-FR" dirty="0" smtClean="0"/>
            </a:br>
            <a:r>
              <a:rPr lang="fr-FR" dirty="0" smtClean="0"/>
              <a:t>pour les départs de janvier en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France métropolitaine</a:t>
            </a:r>
            <a:endParaRPr lang="fr-FR" dirty="0">
              <a:solidFill>
                <a:schemeClr val="accent6">
                  <a:lumMod val="75000"/>
                </a:schemeClr>
              </a:solidFill>
            </a:endParaRPr>
          </a:p>
        </p:txBody>
      </p:sp>
      <p:grpSp>
        <p:nvGrpSpPr>
          <p:cNvPr id="3" name="Groupe 4"/>
          <p:cNvGrpSpPr/>
          <p:nvPr/>
        </p:nvGrpSpPr>
        <p:grpSpPr>
          <a:xfrm>
            <a:off x="539552" y="5086697"/>
            <a:ext cx="4315941" cy="790575"/>
            <a:chOff x="539552" y="4797152"/>
            <a:chExt cx="4315941" cy="790575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9552" y="4806677"/>
              <a:ext cx="2371725" cy="78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4797152"/>
              <a:ext cx="2371725" cy="790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8" name="ZoneTexte 7"/>
          <p:cNvSpPr txBox="1"/>
          <p:nvPr/>
        </p:nvSpPr>
        <p:spPr>
          <a:xfrm>
            <a:off x="332012" y="3810526"/>
            <a:ext cx="1359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janvier 2014</a:t>
            </a:r>
            <a:endParaRPr lang="fr-FR" sz="1600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332012" y="2586390"/>
            <a:ext cx="135966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b="1" dirty="0" smtClean="0"/>
              <a:t>janvier 2015</a:t>
            </a:r>
            <a:endParaRPr lang="fr-FR" sz="1600" b="1" dirty="0"/>
          </a:p>
        </p:txBody>
      </p:sp>
      <p:graphicFrame>
        <p:nvGraphicFramePr>
          <p:cNvPr id="13" name="Espace réservé du contenu 1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Délais de réservation en part du volume d’affaires </a:t>
            </a:r>
            <a:br>
              <a:rPr lang="fr-FR" dirty="0" smtClean="0"/>
            </a:br>
            <a:r>
              <a:rPr lang="fr-FR" dirty="0" smtClean="0"/>
              <a:t>des départs de janvier 2015 </a:t>
            </a:r>
            <a:br>
              <a:rPr lang="fr-FR" dirty="0" smtClean="0"/>
            </a:br>
            <a:r>
              <a:rPr lang="fr-FR" dirty="0" smtClean="0"/>
              <a:t>selon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le</a:t>
            </a:r>
            <a:r>
              <a:rPr lang="fr-FR" dirty="0" smtClean="0"/>
              <a:t> </a:t>
            </a:r>
            <a:r>
              <a:rPr lang="fr-FR" dirty="0" smtClean="0">
                <a:solidFill>
                  <a:schemeClr val="accent6">
                    <a:lumMod val="75000"/>
                  </a:schemeClr>
                </a:solidFill>
              </a:rPr>
              <a:t>territoire français </a:t>
            </a:r>
            <a:r>
              <a:rPr lang="fr-FR" dirty="0" smtClean="0"/>
              <a:t>de destination*</a:t>
            </a:r>
            <a:endParaRPr lang="fr-FR" dirty="0"/>
          </a:p>
        </p:txBody>
      </p:sp>
      <p:grpSp>
        <p:nvGrpSpPr>
          <p:cNvPr id="3" name="Groupe 4"/>
          <p:cNvGrpSpPr/>
          <p:nvPr/>
        </p:nvGrpSpPr>
        <p:grpSpPr>
          <a:xfrm>
            <a:off x="539552" y="5014689"/>
            <a:ext cx="4315941" cy="790575"/>
            <a:chOff x="539552" y="4797152"/>
            <a:chExt cx="4315941" cy="790575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539552" y="4806677"/>
              <a:ext cx="2371725" cy="78105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483768" y="4797152"/>
              <a:ext cx="2371725" cy="790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1" name="Rectangle 10"/>
          <p:cNvSpPr/>
          <p:nvPr/>
        </p:nvSpPr>
        <p:spPr>
          <a:xfrm>
            <a:off x="5616624" y="5158933"/>
            <a:ext cx="2771800" cy="646331"/>
          </a:xfrm>
          <a:prstGeom prst="rect">
            <a:avLst/>
          </a:prstGeom>
          <a:ln>
            <a:solidFill>
              <a:schemeClr val="bg1">
                <a:lumMod val="65000"/>
              </a:schemeClr>
            </a:solidFill>
            <a:prstDash val="solid"/>
          </a:ln>
        </p:spPr>
        <p:txBody>
          <a:bodyPr wrap="square">
            <a:spAutoFit/>
          </a:bodyPr>
          <a:lstStyle/>
          <a:p>
            <a:r>
              <a:rPr lang="fr-FR" sz="12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*</a:t>
            </a:r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 Territoires pour lesquels </a:t>
            </a:r>
          </a:p>
          <a:p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un échantillon d’observation</a:t>
            </a:r>
          </a:p>
          <a:p>
            <a:r>
              <a:rPr lang="fr-FR" sz="12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suffisant est disponible uniquement</a:t>
            </a:r>
            <a:endParaRPr lang="fr-FR" sz="1200" dirty="0">
              <a:solidFill>
                <a:schemeClr val="tx1">
                  <a:lumMod val="65000"/>
                  <a:lumOff val="35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13" name="Espace réservé du contenu 12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3543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1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nalisé 1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3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ersonnalisé 2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ersonnalisé 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0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ersonnalisé 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ersonnalisé 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1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ersonnalisé 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3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4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5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6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7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ersonnalisé 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8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Personnalisé 1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9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Thème1</Template>
  <TotalTime>13799</TotalTime>
  <Words>1014</Words>
  <Application>Microsoft Office PowerPoint</Application>
  <PresentationFormat>Affichage à l'écran (4:3)</PresentationFormat>
  <Paragraphs>276</Paragraphs>
  <Slides>26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26</vt:i4>
      </vt:variant>
    </vt:vector>
  </HeadingPairs>
  <TitlesOfParts>
    <vt:vector size="28" baseType="lpstr">
      <vt:lpstr>Thème1</vt:lpstr>
      <vt:lpstr>3_Thème Office</vt:lpstr>
      <vt:lpstr>Diapositive 1</vt:lpstr>
      <vt:lpstr>Rappel méthodologique</vt:lpstr>
      <vt:lpstr>Tendances globales </vt:lpstr>
      <vt:lpstr>Tendance des départs de janvier 2015 </vt:lpstr>
      <vt:lpstr>Tendances des principales destinations en janvier 2015 FRANCE </vt:lpstr>
      <vt:lpstr>Tendance des réservations de janvier 2015*  vers les destinations FRANCE</vt:lpstr>
      <vt:lpstr>Tendance des départs de janvier 2015*  vers les destinations FRANCE</vt:lpstr>
      <vt:lpstr>Evolution des délais de réservation  en part du volume d’affaires  pour les départs de janvier en France métropolitaine</vt:lpstr>
      <vt:lpstr>Délais de réservation en part du volume d’affaires  des départs de janvier 2015  selon le territoire français de destination*</vt:lpstr>
      <vt:lpstr>Evolution des durées de séjour  en proportion du nombre de passagers  pour les départs de janvier en France métropolitaine</vt:lpstr>
      <vt:lpstr>Durées de séjour en proportion du nombre de passagers  pour les départs de janvier 2015  selon le territoire français de destination*</vt:lpstr>
      <vt:lpstr>Tendances des principales destinations en janvier 2015 MOYEN COURRIER </vt:lpstr>
      <vt:lpstr>Tendance des réservations de janvier 2015*  vers des destinations moyen courrier</vt:lpstr>
      <vt:lpstr>Tendance des départs de janvier 2015*  vers des destinations moyen courrier</vt:lpstr>
      <vt:lpstr>Evolution des délais de réservation en part du volume d’affaires  pour les départs de janvier moyen courrier</vt:lpstr>
      <vt:lpstr>Délais de réservation en part du volume d’affaires  pour les départs de janvier 2015  selon le pays de destination moyen courrier*</vt:lpstr>
      <vt:lpstr>Evolution des durées de séjour en proportion du nombre de passagers  pour les départs de janvier moyen courrier</vt:lpstr>
      <vt:lpstr>Durées de séjour en proportion du nombre de passagers  pour les départs de janvier 2015  selon le pays de destination moyen courrier*</vt:lpstr>
      <vt:lpstr>Tendances des principales destinations en janvier 2015 LONG COURRIER </vt:lpstr>
      <vt:lpstr>Tendance des réservations de janvier 2015*  vers des destinations long courrier</vt:lpstr>
      <vt:lpstr>Tendance des départs de janvier 2015*  vers des destinations long courrier</vt:lpstr>
      <vt:lpstr>Evolution des délais de réservation en part du volume d’affaires  pour les départs de janvier long courrier</vt:lpstr>
      <vt:lpstr>Délais de réservation en part du volume d’affaires  pour les départs de janvier 2015 selon le pays de destination long courrier *</vt:lpstr>
      <vt:lpstr>Evolution des durées de séjour en proportion du nombre de passagers pour les départs de janvier long courrier</vt:lpstr>
      <vt:lpstr>Durées de séjour en proportion du nombre de passagers  pour les départs de janvier 2015 selon le pays de destination long courrier *</vt:lpstr>
      <vt:lpstr>La tendance du cumul des réservations en janvier  pour des départs en février 2015</vt:lpstr>
    </vt:vector>
  </TitlesOfParts>
  <Company>AtoutFrance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karim.naji</dc:creator>
  <cp:lastModifiedBy>Céline</cp:lastModifiedBy>
  <cp:revision>1450</cp:revision>
  <dcterms:created xsi:type="dcterms:W3CDTF">2011-09-05T12:15:13Z</dcterms:created>
  <dcterms:modified xsi:type="dcterms:W3CDTF">2015-02-17T14:42:03Z</dcterms:modified>
</cp:coreProperties>
</file>